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7"/>
  </p:notesMasterIdLst>
  <p:handoutMasterIdLst>
    <p:handoutMasterId r:id="rId18"/>
  </p:handoutMasterIdLst>
  <p:sldIdLst>
    <p:sldId id="303" r:id="rId2"/>
    <p:sldId id="747" r:id="rId3"/>
    <p:sldId id="764" r:id="rId4"/>
    <p:sldId id="752" r:id="rId5"/>
    <p:sldId id="754" r:id="rId6"/>
    <p:sldId id="753" r:id="rId7"/>
    <p:sldId id="755" r:id="rId8"/>
    <p:sldId id="763" r:id="rId9"/>
    <p:sldId id="756" r:id="rId10"/>
    <p:sldId id="757" r:id="rId11"/>
    <p:sldId id="758" r:id="rId12"/>
    <p:sldId id="759" r:id="rId13"/>
    <p:sldId id="760" r:id="rId14"/>
    <p:sldId id="761" r:id="rId15"/>
    <p:sldId id="762" r:id="rId1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00FF"/>
    <a:srgbClr val="72AF2F"/>
    <a:srgbClr val="000000"/>
    <a:srgbClr val="5C88D0"/>
    <a:srgbClr val="2A6EA8"/>
    <a:srgbClr val="B1D254"/>
    <a:srgbClr val="72732F"/>
    <a:srgbClr val="C6D25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4582" autoAdjust="0"/>
  </p:normalViewPr>
  <p:slideViewPr>
    <p:cSldViewPr snapToGrid="0">
      <p:cViewPr varScale="1">
        <p:scale>
          <a:sx n="111" d="100"/>
          <a:sy n="111" d="100"/>
        </p:scale>
        <p:origin x="-624" y="-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5229CD5-43C9-4453-B516-5855AC36B2BF}" type="datetime1">
              <a:rPr lang="en-US"/>
              <a:pPr>
                <a:defRPr/>
              </a:pPr>
              <a:t>2/10/2017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8735DAD5-C673-4CFF-92F1-7B9B01EF6C54}" type="slidenum">
              <a:rPr lang="en-GB" altLang="en-US"/>
              <a:pPr/>
              <a:t>‹#›</a:t>
            </a:fld>
            <a:endParaRPr lang="en-GB" altLang="en-US"/>
          </a:p>
        </p:txBody>
      </p:sp>
    </p:spTree>
    <p:extLst>
      <p:ext uri="{BB962C8B-B14F-4D97-AF65-F5344CB8AC3E}">
        <p14:creationId xmlns:p14="http://schemas.microsoft.com/office/powerpoint/2010/main" xmlns="" val="15324236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B5C8ECE-5CA1-4C09-ADDD-7346AF1A58DC}" type="datetime1">
              <a:rPr lang="en-US"/>
              <a:pPr>
                <a:defRPr/>
              </a:pPr>
              <a:t>2/10/2017</a:t>
            </a:fld>
            <a:endParaRPr lang="en-US" dirty="0"/>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7AC5F2BF-7990-4F57-9E2D-96CB0CA121BC}" type="slidenum">
              <a:rPr lang="en-GB" altLang="en-US"/>
              <a:pPr/>
              <a:t>‹#›</a:t>
            </a:fld>
            <a:endParaRPr lang="en-GB" altLang="en-US"/>
          </a:p>
        </p:txBody>
      </p:sp>
    </p:spTree>
    <p:extLst>
      <p:ext uri="{BB962C8B-B14F-4D97-AF65-F5344CB8AC3E}">
        <p14:creationId xmlns:p14="http://schemas.microsoft.com/office/powerpoint/2010/main" xmlns="" val="1577505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FAD99E08-47B3-4DBF-BB54-F7859BBF12E8}"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8900" y="742950"/>
            <a:ext cx="6621463" cy="3725863"/>
          </a:xfrm>
          <a:ln/>
        </p:spPr>
      </p:sp>
      <p:sp>
        <p:nvSpPr>
          <p:cNvPr id="6148"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xmlns="" val="3800314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2"/>
            <a:ext cx="7772400" cy="1102519"/>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57532" y="287948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xmlns="" val="2243885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marL="457200" indent="-457200">
              <a:buFontTx/>
              <a:buBlip>
                <a:blip r:embed="rId2"/>
              </a:buBlip>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xmlns="" val="330691845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xmlns="" val="1920790248"/>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938" y="4779963"/>
            <a:ext cx="6169025" cy="242887"/>
          </a:xfrm>
          <a:prstGeom prst="homePlate">
            <a:avLst>
              <a:gd name="adj" fmla="val 91600"/>
            </a:avLst>
          </a:prstGeom>
          <a:solidFill>
            <a:srgbClr val="72AF2F">
              <a:alpha val="94901"/>
            </a:srgbClr>
          </a:solidFill>
          <a:ln>
            <a:noFill/>
          </a:ln>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mtClean="0"/>
          </a:p>
        </p:txBody>
      </p:sp>
      <p:sp>
        <p:nvSpPr>
          <p:cNvPr id="1027"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4" name="TextBox 13"/>
          <p:cNvSpPr txBox="1"/>
          <p:nvPr userDrawn="1"/>
        </p:nvSpPr>
        <p:spPr>
          <a:xfrm>
            <a:off x="-44450" y="4795838"/>
            <a:ext cx="5962650" cy="233362"/>
          </a:xfrm>
          <a:prstGeom prst="rect">
            <a:avLst/>
          </a:prstGeom>
          <a:noFill/>
        </p:spPr>
        <p:txBody>
          <a:bodyPr anchor="ctr"/>
          <a:lstStyle/>
          <a:p>
            <a:pPr>
              <a:defRPr/>
            </a:pPr>
            <a:r>
              <a:rPr lang="en-GB" sz="800" b="1" spc="300" dirty="0">
                <a:solidFill>
                  <a:schemeClr val="tx2">
                    <a:lumMod val="50000"/>
                  </a:schemeClr>
                </a:solidFill>
              </a:rPr>
              <a:t>3GPP-BBF workshop : 18 February 2017, Dubrovnik, Croatia</a:t>
            </a:r>
            <a:endParaRPr lang="en-GB" sz="800" b="1" spc="300" dirty="0">
              <a:solidFill>
                <a:schemeClr val="bg1"/>
              </a:solidFill>
            </a:endParaRPr>
          </a:p>
        </p:txBody>
      </p:sp>
      <p:sp>
        <p:nvSpPr>
          <p:cNvPr id="1030" name="Rectangle 15"/>
          <p:cNvSpPr>
            <a:spLocks noChangeArrowheads="1"/>
          </p:cNvSpPr>
          <p:nvPr userDrawn="1"/>
        </p:nvSpPr>
        <p:spPr bwMode="auto">
          <a:xfrm>
            <a:off x="4086225" y="2478088"/>
            <a:ext cx="971550" cy="246062"/>
          </a:xfrm>
          <a:prstGeom prst="rect">
            <a:avLst/>
          </a:prstGeom>
          <a:noFill/>
          <a:ln>
            <a:noFill/>
          </a:ln>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mtClean="0">
                <a:solidFill>
                  <a:schemeClr val="bg1"/>
                </a:solidFill>
              </a:rPr>
              <a:t>© 3GPP 2012</a:t>
            </a:r>
            <a:endParaRPr lang="en-GB" altLang="en-US" smtClean="0"/>
          </a:p>
        </p:txBody>
      </p:sp>
      <p:sp>
        <p:nvSpPr>
          <p:cNvPr id="12" name="Oval 11"/>
          <p:cNvSpPr/>
          <p:nvPr userDrawn="1"/>
        </p:nvSpPr>
        <p:spPr bwMode="auto">
          <a:xfrm>
            <a:off x="8308975" y="4773613"/>
            <a:ext cx="609600" cy="314325"/>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C8958B41-F143-4049-93D9-1BF3653B1EA6}" type="slidenum">
              <a:rPr lang="en-GB" altLang="en-US" b="1"/>
              <a:pPr algn="ctr"/>
              <a:t>‹#›</a:t>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102223" y="530225"/>
            <a:ext cx="6465887" cy="2784736"/>
          </a:xfrm>
        </p:spPr>
        <p:txBody>
          <a:bodyPr>
            <a:noAutofit/>
          </a:bodyPr>
          <a:lstStyle/>
          <a:p>
            <a:pPr>
              <a:defRPr/>
            </a:pPr>
            <a:r>
              <a:rPr lang="en-GB" sz="1800" b="1" i="1" dirty="0" smtClean="0">
                <a:effectLst>
                  <a:outerShdw blurRad="38100" dist="38100" dir="2700000" algn="tl">
                    <a:srgbClr val="C0C0C0"/>
                  </a:outerShdw>
                </a:effectLst>
              </a:rPr>
              <a:t>  </a:t>
            </a:r>
            <a:r>
              <a:rPr lang="en-GB" sz="1800" dirty="0" smtClean="0"/>
              <a:t/>
            </a:r>
            <a:br>
              <a:rPr lang="en-GB" sz="1800" dirty="0" smtClean="0"/>
            </a:br>
            <a:r>
              <a:rPr lang="en-GB" sz="1800" dirty="0" smtClean="0"/>
              <a:t> </a:t>
            </a:r>
            <a:r>
              <a:rPr lang="en-GB" sz="3600" dirty="0"/>
              <a:t>Operator Use Cases</a:t>
            </a:r>
            <a:br>
              <a:rPr lang="en-GB" sz="3600" dirty="0"/>
            </a:br>
            <a:r>
              <a:rPr lang="en-GB" sz="3600" dirty="0"/>
              <a:t>and Architectural requirements for convergence </a:t>
            </a:r>
            <a:br>
              <a:rPr lang="en-GB" sz="3600" dirty="0"/>
            </a:br>
            <a:r>
              <a:rPr lang="en-GB" sz="1200" dirty="0" smtClean="0"/>
              <a:t/>
            </a:r>
            <a:br>
              <a:rPr lang="en-GB" sz="1200" dirty="0" smtClean="0"/>
            </a:br>
            <a:r>
              <a:rPr lang="en-GB" sz="2800" dirty="0" smtClean="0"/>
              <a:t>SA2/BBF </a:t>
            </a:r>
            <a:r>
              <a:rPr lang="en-GB" sz="2800" dirty="0"/>
              <a:t>workshop </a:t>
            </a:r>
            <a:r>
              <a:rPr lang="en-GB" sz="2800" dirty="0" smtClean="0"/>
              <a:t>(18</a:t>
            </a:r>
            <a:r>
              <a:rPr lang="en-GB" sz="2800" baseline="30000" dirty="0" smtClean="0"/>
              <a:t>th</a:t>
            </a:r>
            <a:r>
              <a:rPr lang="en-GB" sz="2800" dirty="0" smtClean="0"/>
              <a:t> Feb 2017</a:t>
            </a:r>
            <a:r>
              <a:rPr lang="en-GB" sz="2800" dirty="0"/>
              <a:t>)</a:t>
            </a:r>
            <a:r>
              <a:rPr lang="en-GB" sz="1800" dirty="0" smtClean="0">
                <a:latin typeface="Arial" pitchFamily="34" charset="0"/>
              </a:rPr>
              <a:t> </a:t>
            </a:r>
            <a:r>
              <a:rPr lang="en-US" sz="1800" dirty="0" smtClean="0">
                <a:effectLst>
                  <a:outerShdw blurRad="38100" dist="38100" dir="2700000" algn="tl">
                    <a:srgbClr val="C0C0C0"/>
                  </a:outerShdw>
                </a:effectLst>
                <a:latin typeface="Arial" pitchFamily="34" charset="0"/>
              </a:rPr>
              <a:t/>
            </a:r>
            <a:br>
              <a:rPr lang="en-US" sz="1800" dirty="0" smtClean="0">
                <a:effectLst>
                  <a:outerShdw blurRad="38100" dist="38100" dir="2700000" algn="tl">
                    <a:srgbClr val="C0C0C0"/>
                  </a:outerShdw>
                </a:effectLst>
                <a:latin typeface="Arial" pitchFamily="34" charset="0"/>
              </a:rPr>
            </a:br>
            <a:r>
              <a:rPr lang="en-US" sz="1600" dirty="0" smtClean="0">
                <a:effectLst>
                  <a:outerShdw blurRad="38100" dist="38100" dir="2700000" algn="tl">
                    <a:srgbClr val="C0C0C0"/>
                  </a:outerShdw>
                </a:effectLst>
              </a:rPr>
              <a:t/>
            </a:r>
            <a:br>
              <a:rPr lang="en-US" sz="1600" dirty="0" smtClean="0">
                <a:effectLst>
                  <a:outerShdw blurRad="38100" dist="38100" dir="2700000" algn="tl">
                    <a:srgbClr val="C0C0C0"/>
                  </a:outerShdw>
                </a:effectLst>
              </a:rPr>
            </a:br>
            <a:endParaRPr lang="en-GB" sz="16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961529" y="3227742"/>
            <a:ext cx="7309014" cy="1314450"/>
          </a:xfrm>
        </p:spPr>
        <p:txBody>
          <a:bodyPr/>
          <a:lstStyle/>
          <a:p>
            <a:r>
              <a:rPr lang="en-US" altLang="en-US" sz="1400" dirty="0" smtClean="0"/>
              <a:t/>
            </a:r>
            <a:br>
              <a:rPr lang="en-US" altLang="en-US" sz="1400" dirty="0" smtClean="0"/>
            </a:br>
            <a:r>
              <a:rPr lang="en-GB" sz="1800" dirty="0"/>
              <a:t>British Telecom, Deutsche Telekom, </a:t>
            </a:r>
            <a:r>
              <a:rPr lang="en-GB" sz="1800" dirty="0" smtClean="0"/>
              <a:t>Orange, Vodafone, Telefonica, TIM, KT</a:t>
            </a:r>
            <a:endParaRPr lang="en-GB" sz="1800" dirty="0"/>
          </a:p>
          <a:p>
            <a:pPr>
              <a:lnSpc>
                <a:spcPct val="80000"/>
              </a:lnSpc>
            </a:pPr>
            <a:endParaRPr lang="en-US" altLang="en-US" sz="1400" dirty="0" smtClean="0">
              <a:latin typeface="Arial" panose="020B0604020202020204" pitchFamily="34" charset="0"/>
            </a:endParaRPr>
          </a:p>
          <a:p>
            <a:pPr>
              <a:lnSpc>
                <a:spcPct val="80000"/>
              </a:lnSpc>
            </a:pPr>
            <a:endParaRPr lang="en-GB" altLang="en-US" sz="1400" dirty="0" smtClean="0">
              <a:latin typeface="Arial" panose="020B0604020202020204" pitchFamily="34" charset="0"/>
            </a:endParaRPr>
          </a:p>
        </p:txBody>
      </p:sp>
      <p:sp>
        <p:nvSpPr>
          <p:cNvPr id="2052" name="TextBox 3"/>
          <p:cNvSpPr txBox="1">
            <a:spLocks noChangeArrowheads="1"/>
          </p:cNvSpPr>
          <p:nvPr/>
        </p:nvSpPr>
        <p:spPr bwMode="auto">
          <a:xfrm>
            <a:off x="7412038" y="160338"/>
            <a:ext cx="157956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a:r>
              <a:rPr lang="en-GB" altLang="en-US" sz="1800" smtClean="0">
                <a:solidFill>
                  <a:srgbClr val="0000FF"/>
                </a:solidFill>
              </a:rPr>
              <a:t>3BF-170015</a:t>
            </a:r>
            <a:endParaRPr lang="en-GB" altLang="en-US" sz="1800" dirty="0">
              <a:solidFill>
                <a:srgbClr val="0000FF"/>
              </a:solidFill>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2" name="Elbow Connector 81"/>
          <p:cNvCxnSpPr>
            <a:stCxn id="90" idx="0"/>
          </p:cNvCxnSpPr>
          <p:nvPr/>
        </p:nvCxnSpPr>
        <p:spPr>
          <a:xfrm rot="5400000" flipH="1" flipV="1">
            <a:off x="3651694" y="-12639"/>
            <a:ext cx="395079" cy="4890832"/>
          </a:xfrm>
          <a:prstGeom prst="bentConnector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51633"/>
            <a:ext cx="9232491" cy="698532"/>
          </a:xfrm>
        </p:spPr>
        <p:txBody>
          <a:bodyPr/>
          <a:lstStyle/>
          <a:p>
            <a:pPr algn="l"/>
            <a:r>
              <a:rPr lang="en-GB" sz="2000" dirty="0" smtClean="0"/>
              <a:t>Use Case 5a: NG UE connects to WLAN or cellular radio access that uses the wireline access network as backhaul (trusted and managed)</a:t>
            </a:r>
            <a:endParaRPr lang="en-GB" sz="2000" dirty="0"/>
          </a:p>
        </p:txBody>
      </p:sp>
      <p:sp>
        <p:nvSpPr>
          <p:cNvPr id="3" name="Rectangle 2"/>
          <p:cNvSpPr/>
          <p:nvPr/>
        </p:nvSpPr>
        <p:spPr>
          <a:xfrm>
            <a:off x="79185" y="606524"/>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14977"/>
            <a:ext cx="8969280" cy="287513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874047"/>
            <a:ext cx="8969279" cy="85164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9185" y="3752680"/>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cxnSp>
        <p:nvCxnSpPr>
          <p:cNvPr id="64" name="Straight Arrow Connector 63"/>
          <p:cNvCxnSpPr/>
          <p:nvPr/>
        </p:nvCxnSpPr>
        <p:spPr>
          <a:xfrm>
            <a:off x="7645446" y="2264248"/>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658147" y="2444431"/>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8153265" y="2141842"/>
            <a:ext cx="923651" cy="253916"/>
          </a:xfrm>
          <a:prstGeom prst="rect">
            <a:avLst/>
          </a:prstGeom>
          <a:noFill/>
        </p:spPr>
        <p:txBody>
          <a:bodyPr wrap="none" rtlCol="0">
            <a:spAutoFit/>
          </a:bodyPr>
          <a:lstStyle/>
          <a:p>
            <a:r>
              <a:rPr lang="en-GB" dirty="0" smtClean="0">
                <a:latin typeface="+mn-lt"/>
              </a:rPr>
              <a:t>Control plane</a:t>
            </a:r>
            <a:endParaRPr lang="en-GB" dirty="0">
              <a:latin typeface="+mn-lt"/>
            </a:endParaRPr>
          </a:p>
        </p:txBody>
      </p:sp>
      <p:sp>
        <p:nvSpPr>
          <p:cNvPr id="67" name="TextBox 66"/>
          <p:cNvSpPr txBox="1"/>
          <p:nvPr/>
        </p:nvSpPr>
        <p:spPr>
          <a:xfrm>
            <a:off x="8165082" y="2333493"/>
            <a:ext cx="774571" cy="253916"/>
          </a:xfrm>
          <a:prstGeom prst="rect">
            <a:avLst/>
          </a:prstGeom>
          <a:noFill/>
        </p:spPr>
        <p:txBody>
          <a:bodyPr wrap="none" rtlCol="0">
            <a:spAutoFit/>
          </a:bodyPr>
          <a:lstStyle/>
          <a:p>
            <a:r>
              <a:rPr lang="en-GB" dirty="0" smtClean="0">
                <a:latin typeface="+mn-lt"/>
              </a:rPr>
              <a:t>Data plane</a:t>
            </a:r>
            <a:endParaRPr lang="en-GB" dirty="0">
              <a:latin typeface="+mn-lt"/>
            </a:endParaRPr>
          </a:p>
        </p:txBody>
      </p:sp>
      <p:sp>
        <p:nvSpPr>
          <p:cNvPr id="68" name="TextBox 67"/>
          <p:cNvSpPr txBox="1"/>
          <p:nvPr/>
        </p:nvSpPr>
        <p:spPr>
          <a:xfrm>
            <a:off x="84792" y="796490"/>
            <a:ext cx="9014964" cy="784830"/>
          </a:xfrm>
          <a:prstGeom prst="rect">
            <a:avLst/>
          </a:prstGeom>
          <a:noFill/>
        </p:spPr>
        <p:txBody>
          <a:bodyPr wrap="square" rtlCol="0">
            <a:spAutoFit/>
          </a:bodyPr>
          <a:lstStyle/>
          <a:p>
            <a:pPr marL="177800" indent="-177800">
              <a:buFont typeface="Arial" panose="020B0604020202020204" pitchFamily="34" charset="0"/>
              <a:buChar char="•"/>
            </a:pPr>
            <a:r>
              <a:rPr lang="en-US" sz="900" dirty="0" smtClean="0">
                <a:latin typeface="+mn-lt"/>
              </a:rPr>
              <a:t>This use case covers all the properties and features of use case 3a, with the additional capability that:-</a:t>
            </a:r>
          </a:p>
          <a:p>
            <a:pPr marL="355600" lvl="1" indent="-177800">
              <a:buFont typeface="Arial" panose="020B0604020202020204" pitchFamily="34" charset="0"/>
              <a:buChar char="•"/>
            </a:pPr>
            <a:r>
              <a:rPr lang="en-US" sz="900" dirty="0">
                <a:latin typeface="+mn-lt"/>
              </a:rPr>
              <a:t>The </a:t>
            </a:r>
            <a:r>
              <a:rPr lang="en-US" sz="900" dirty="0" smtClean="0">
                <a:latin typeface="+mn-lt"/>
              </a:rPr>
              <a:t>wireline AN act as backhaul to the cellular radio AN that is </a:t>
            </a:r>
            <a:r>
              <a:rPr lang="en-US" sz="900" dirty="0">
                <a:latin typeface="+mn-lt"/>
              </a:rPr>
              <a:t>typically </a:t>
            </a:r>
            <a:r>
              <a:rPr lang="en-US" sz="900" dirty="0" smtClean="0">
                <a:latin typeface="+mn-lt"/>
              </a:rPr>
              <a:t>based on radio </a:t>
            </a:r>
            <a:r>
              <a:rPr lang="en-US" sz="900" dirty="0">
                <a:latin typeface="+mn-lt"/>
              </a:rPr>
              <a:t>solution </a:t>
            </a:r>
            <a:r>
              <a:rPr lang="en-US" sz="900" dirty="0" smtClean="0">
                <a:latin typeface="+mn-lt"/>
              </a:rPr>
              <a:t>(e.g. small cell) to provide </a:t>
            </a:r>
            <a:r>
              <a:rPr lang="en-US" sz="900" dirty="0">
                <a:latin typeface="+mn-lt"/>
              </a:rPr>
              <a:t>in-building </a:t>
            </a:r>
            <a:r>
              <a:rPr lang="en-US" sz="900" dirty="0" smtClean="0">
                <a:latin typeface="+mn-lt"/>
              </a:rPr>
              <a:t>or hotspot cellular coverage</a:t>
            </a:r>
            <a:endParaRPr lang="en-US" sz="900" dirty="0">
              <a:latin typeface="+mn-lt"/>
            </a:endParaRPr>
          </a:p>
          <a:p>
            <a:pPr marL="355600" lvl="1" indent="-177800">
              <a:buFont typeface="Arial" panose="020B0604020202020204" pitchFamily="34" charset="0"/>
              <a:buChar char="•"/>
            </a:pPr>
            <a:r>
              <a:rPr lang="en-US" sz="900" dirty="0" smtClean="0">
                <a:latin typeface="+mn-lt"/>
              </a:rPr>
              <a:t>The </a:t>
            </a:r>
            <a:r>
              <a:rPr lang="en-GB" sz="900" dirty="0" smtClean="0">
                <a:latin typeface="+mn-lt"/>
              </a:rPr>
              <a:t>wireline </a:t>
            </a:r>
            <a:r>
              <a:rPr lang="en-GB" sz="900" dirty="0">
                <a:latin typeface="+mn-lt"/>
              </a:rPr>
              <a:t>AN needs to be able to </a:t>
            </a:r>
            <a:r>
              <a:rPr lang="en-GB" sz="900" dirty="0" smtClean="0">
                <a:latin typeface="+mn-lt"/>
              </a:rPr>
              <a:t>provide bandwidth </a:t>
            </a:r>
            <a:r>
              <a:rPr lang="en-GB" sz="900" dirty="0">
                <a:latin typeface="+mn-lt"/>
              </a:rPr>
              <a:t>management </a:t>
            </a:r>
            <a:r>
              <a:rPr lang="en-GB" sz="900" dirty="0" smtClean="0">
                <a:latin typeface="+mn-lt"/>
              </a:rPr>
              <a:t>and traffic policing across </a:t>
            </a:r>
            <a:r>
              <a:rPr lang="en-GB" sz="900" dirty="0">
                <a:latin typeface="+mn-lt"/>
              </a:rPr>
              <a:t>the two access types (i.e. </a:t>
            </a:r>
            <a:r>
              <a:rPr lang="en-GB" sz="900" dirty="0" smtClean="0">
                <a:latin typeface="+mn-lt"/>
              </a:rPr>
              <a:t>fixed AN </a:t>
            </a:r>
            <a:r>
              <a:rPr lang="en-GB" sz="900" dirty="0">
                <a:latin typeface="+mn-lt"/>
              </a:rPr>
              <a:t>and </a:t>
            </a:r>
            <a:r>
              <a:rPr lang="en-GB" sz="900" dirty="0" smtClean="0">
                <a:latin typeface="+mn-lt"/>
              </a:rPr>
              <a:t>cellular AN) </a:t>
            </a:r>
            <a:r>
              <a:rPr lang="en-GB" sz="900" dirty="0">
                <a:latin typeface="+mn-lt"/>
              </a:rPr>
              <a:t>according to operator </a:t>
            </a:r>
            <a:r>
              <a:rPr lang="en-GB" sz="900" dirty="0" smtClean="0">
                <a:latin typeface="+mn-lt"/>
              </a:rPr>
              <a:t>policies</a:t>
            </a:r>
          </a:p>
          <a:p>
            <a:pPr marL="533400" indent="-358775"/>
            <a:r>
              <a:rPr lang="en-GB" sz="900" dirty="0" smtClean="0">
                <a:latin typeface="+mn-lt"/>
              </a:rPr>
              <a:t>Note: This </a:t>
            </a:r>
            <a:r>
              <a:rPr lang="en-GB" sz="900" dirty="0">
                <a:latin typeface="+mn-lt"/>
              </a:rPr>
              <a:t>use case </a:t>
            </a:r>
            <a:r>
              <a:rPr lang="en-GB" sz="900" dirty="0" smtClean="0">
                <a:latin typeface="+mn-lt"/>
              </a:rPr>
              <a:t>can </a:t>
            </a:r>
            <a:r>
              <a:rPr lang="en-GB" sz="900" dirty="0">
                <a:latin typeface="+mn-lt"/>
              </a:rPr>
              <a:t>be </a:t>
            </a:r>
            <a:r>
              <a:rPr lang="en-GB" sz="900" dirty="0" smtClean="0">
                <a:latin typeface="+mn-lt"/>
              </a:rPr>
              <a:t>used </a:t>
            </a:r>
            <a:r>
              <a:rPr lang="en-GB" sz="900" dirty="0">
                <a:latin typeface="+mn-lt"/>
              </a:rPr>
              <a:t>concurrently with use case </a:t>
            </a:r>
            <a:r>
              <a:rPr lang="en-GB" sz="900" dirty="0" smtClean="0">
                <a:latin typeface="+mn-lt"/>
              </a:rPr>
              <a:t>3a if there is an outage </a:t>
            </a:r>
            <a:r>
              <a:rPr lang="en-GB" sz="900" dirty="0">
                <a:latin typeface="+mn-lt"/>
              </a:rPr>
              <a:t>to the </a:t>
            </a:r>
            <a:r>
              <a:rPr lang="en-GB" sz="900" dirty="0" smtClean="0">
                <a:latin typeface="+mn-lt"/>
              </a:rPr>
              <a:t>small cell cellular radio AN or its backhaul (wireline AN), i.e. </a:t>
            </a:r>
            <a:r>
              <a:rPr lang="en-GB" sz="900" dirty="0">
                <a:latin typeface="+mn-lt"/>
              </a:rPr>
              <a:t>NG </a:t>
            </a:r>
            <a:r>
              <a:rPr lang="en-GB" sz="900" dirty="0" smtClean="0">
                <a:latin typeface="+mn-lt"/>
              </a:rPr>
              <a:t>UE can use the macro coverage provided by cellular </a:t>
            </a:r>
            <a:r>
              <a:rPr lang="en-GB" sz="900" dirty="0">
                <a:latin typeface="+mn-lt"/>
              </a:rPr>
              <a:t>radio AN of use case </a:t>
            </a:r>
            <a:r>
              <a:rPr lang="en-GB" sz="900" dirty="0" smtClean="0">
                <a:latin typeface="+mn-lt"/>
              </a:rPr>
              <a:t>3a</a:t>
            </a:r>
          </a:p>
        </p:txBody>
      </p:sp>
      <p:sp>
        <p:nvSpPr>
          <p:cNvPr id="69" name="TextBox 68"/>
          <p:cNvSpPr txBox="1"/>
          <p:nvPr/>
        </p:nvSpPr>
        <p:spPr>
          <a:xfrm>
            <a:off x="129036" y="3165321"/>
            <a:ext cx="8919428" cy="461665"/>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this use case is connected to the NextGen Core, authenticated etc. is described in Use Cases 1 and 2</a:t>
            </a:r>
            <a:r>
              <a:rPr lang="en-GB" sz="800" dirty="0" smtClean="0">
                <a:latin typeface="+mn-lt"/>
              </a:rPr>
              <a:t>. This </a:t>
            </a:r>
            <a:r>
              <a:rPr lang="en-GB" sz="800" dirty="0">
                <a:latin typeface="+mn-lt"/>
              </a:rPr>
              <a:t>use case does not include the option of using a third party wireline AN , which is use case </a:t>
            </a:r>
            <a:r>
              <a:rPr lang="en-GB" sz="800" dirty="0" smtClean="0">
                <a:latin typeface="+mn-lt"/>
              </a:rPr>
              <a:t>5b.</a:t>
            </a:r>
          </a:p>
          <a:p>
            <a:r>
              <a:rPr lang="en-GB" sz="800" dirty="0" smtClean="0">
                <a:latin typeface="+mn-lt"/>
              </a:rPr>
              <a:t>NOTE 2: The </a:t>
            </a:r>
            <a:r>
              <a:rPr lang="en-GB" sz="800" dirty="0">
                <a:latin typeface="+mn-lt"/>
              </a:rPr>
              <a:t>cellular radio </a:t>
            </a:r>
            <a:r>
              <a:rPr lang="en-GB" sz="800" dirty="0" smtClean="0">
                <a:latin typeface="+mn-lt"/>
              </a:rPr>
              <a:t>AN uses the Gateway</a:t>
            </a:r>
            <a:r>
              <a:rPr lang="en-GB" sz="800" dirty="0" smtClean="0">
                <a:solidFill>
                  <a:srgbClr val="FF0000"/>
                </a:solidFill>
                <a:latin typeface="+mn-lt"/>
              </a:rPr>
              <a:t> </a:t>
            </a:r>
            <a:r>
              <a:rPr lang="en-GB" sz="800" dirty="0" smtClean="0">
                <a:latin typeface="+mn-lt"/>
              </a:rPr>
              <a:t>and wireline AN as backhaul.</a:t>
            </a:r>
          </a:p>
        </p:txBody>
      </p:sp>
      <p:sp>
        <p:nvSpPr>
          <p:cNvPr id="7" name="Rectangle 6"/>
          <p:cNvSpPr/>
          <p:nvPr/>
        </p:nvSpPr>
        <p:spPr>
          <a:xfrm>
            <a:off x="79184" y="3926418"/>
            <a:ext cx="8969280" cy="800219"/>
          </a:xfrm>
          <a:prstGeom prst="rect">
            <a:avLst/>
          </a:prstGeom>
        </p:spPr>
        <p:txBody>
          <a:bodyPr wrap="square">
            <a:spAutoFit/>
          </a:bodyPr>
          <a:lstStyle/>
          <a:p>
            <a:pPr marL="171450" indent="-171450">
              <a:buFont typeface="Arial" panose="020B0604020202020204" pitchFamily="34" charset="0"/>
              <a:buChar char="•"/>
              <a:defRPr/>
            </a:pPr>
            <a:r>
              <a:rPr lang="en-GB" sz="900" dirty="0">
                <a:latin typeface="+mn-lt"/>
              </a:rPr>
              <a:t>Ability to use wireline or cellular radio access network seamlessly to the end user to deliver the best and most cost-effective customer experience, including use of small and femtocell in-building coverage solutions connected to the core network via a trusted and managed wireline access network. </a:t>
            </a:r>
          </a:p>
          <a:p>
            <a:pPr marL="177800" indent="-177800">
              <a:buFont typeface="Arial" panose="020B0604020202020204" pitchFamily="34" charset="0"/>
              <a:buChar char="•"/>
            </a:pPr>
            <a:r>
              <a:rPr lang="en-US" sz="900" dirty="0">
                <a:latin typeface="+mn-lt"/>
              </a:rPr>
              <a:t>Ability to switch over all traffic to an alternative access network when network conditions can’t meet service requirements, however, in case of a single physical connection towards the NG Core there is no additional overall reliability</a:t>
            </a:r>
          </a:p>
          <a:p>
            <a:pPr marL="177800" indent="-177800">
              <a:buFont typeface="Arial" panose="020B0604020202020204" pitchFamily="34" charset="0"/>
              <a:buChar char="•"/>
            </a:pPr>
            <a:r>
              <a:rPr lang="en-GB" sz="900" dirty="0">
                <a:latin typeface="+mn-lt"/>
              </a:rPr>
              <a:t>Consistent delivery of Value Added Services, charging, traffic policies etc., regardless of used access network</a:t>
            </a:r>
          </a:p>
        </p:txBody>
      </p:sp>
      <p:sp>
        <p:nvSpPr>
          <p:cNvPr id="70" name="Rectangle 69"/>
          <p:cNvSpPr/>
          <p:nvPr/>
        </p:nvSpPr>
        <p:spPr>
          <a:xfrm>
            <a:off x="536933" y="1625921"/>
            <a:ext cx="1582981" cy="145444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50" dirty="0" smtClean="0">
                <a:solidFill>
                  <a:schemeClr val="tx1"/>
                </a:solidFill>
              </a:rPr>
              <a:t>NG UE</a:t>
            </a:r>
          </a:p>
        </p:txBody>
      </p:sp>
      <p:cxnSp>
        <p:nvCxnSpPr>
          <p:cNvPr id="71" name="Straight Connector 70"/>
          <p:cNvCxnSpPr/>
          <p:nvPr/>
        </p:nvCxnSpPr>
        <p:spPr>
          <a:xfrm>
            <a:off x="2122607" y="2432766"/>
            <a:ext cx="658682" cy="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2113830" y="2804570"/>
            <a:ext cx="2253454" cy="68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4365544" y="1642552"/>
            <a:ext cx="1170875" cy="151701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Wireline AN </a:t>
            </a:r>
          </a:p>
          <a:p>
            <a:pPr algn="ctr"/>
            <a:r>
              <a:rPr lang="en-GB" sz="1050" dirty="0" smtClean="0">
                <a:solidFill>
                  <a:schemeClr val="tx1"/>
                </a:solidFill>
              </a:rPr>
              <a:t>(e.g. fibre)</a:t>
            </a:r>
            <a:endParaRPr lang="en-GB" sz="1050" dirty="0">
              <a:solidFill>
                <a:schemeClr val="tx1"/>
              </a:solidFill>
            </a:endParaRPr>
          </a:p>
        </p:txBody>
      </p:sp>
      <p:cxnSp>
        <p:nvCxnSpPr>
          <p:cNvPr id="75" name="Straight Connector 74"/>
          <p:cNvCxnSpPr/>
          <p:nvPr/>
        </p:nvCxnSpPr>
        <p:spPr>
          <a:xfrm flipV="1">
            <a:off x="5543759" y="2637333"/>
            <a:ext cx="780205" cy="2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p:cNvSpPr txBox="1"/>
          <p:nvPr/>
        </p:nvSpPr>
        <p:spPr>
          <a:xfrm>
            <a:off x="2206738" y="2493493"/>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77" name="TextBox 76"/>
          <p:cNvSpPr txBox="1"/>
          <p:nvPr/>
        </p:nvSpPr>
        <p:spPr>
          <a:xfrm>
            <a:off x="4000282" y="2493492"/>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78" name="Rectangle 77"/>
          <p:cNvSpPr/>
          <p:nvPr/>
        </p:nvSpPr>
        <p:spPr>
          <a:xfrm>
            <a:off x="4374624" y="2089302"/>
            <a:ext cx="649819" cy="99106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sp>
        <p:nvSpPr>
          <p:cNvPr id="80" name="TextBox 79"/>
          <p:cNvSpPr txBox="1"/>
          <p:nvPr/>
        </p:nvSpPr>
        <p:spPr>
          <a:xfrm>
            <a:off x="4964407" y="2947983"/>
            <a:ext cx="453970" cy="200055"/>
          </a:xfrm>
          <a:prstGeom prst="rect">
            <a:avLst/>
          </a:prstGeom>
          <a:noFill/>
        </p:spPr>
        <p:txBody>
          <a:bodyPr wrap="none" rtlCol="0">
            <a:spAutoFit/>
          </a:bodyPr>
          <a:lstStyle/>
          <a:p>
            <a:r>
              <a:rPr lang="en-GB" sz="700" dirty="0" smtClean="0">
                <a:latin typeface="+mn-lt"/>
              </a:rPr>
              <a:t>NOTE 1</a:t>
            </a:r>
            <a:endParaRPr lang="en-GB" sz="700" dirty="0">
              <a:solidFill>
                <a:srgbClr val="FF0000"/>
              </a:solidFill>
              <a:latin typeface="+mn-lt"/>
            </a:endParaRPr>
          </a:p>
        </p:txBody>
      </p:sp>
      <p:sp>
        <p:nvSpPr>
          <p:cNvPr id="81" name="TextBox 80"/>
          <p:cNvSpPr txBox="1"/>
          <p:nvPr/>
        </p:nvSpPr>
        <p:spPr>
          <a:xfrm>
            <a:off x="2912511" y="2628437"/>
            <a:ext cx="590226" cy="230832"/>
          </a:xfrm>
          <a:prstGeom prst="rect">
            <a:avLst/>
          </a:prstGeom>
          <a:noFill/>
        </p:spPr>
        <p:txBody>
          <a:bodyPr wrap="none" rtlCol="0">
            <a:spAutoFit/>
          </a:bodyPr>
          <a:lstStyle/>
          <a:p>
            <a:r>
              <a:rPr lang="en-GB" sz="900" dirty="0" smtClean="0">
                <a:latin typeface="+mn-lt"/>
              </a:rPr>
              <a:t>e.g. WiFi</a:t>
            </a:r>
            <a:endParaRPr lang="en-GB" sz="900" dirty="0">
              <a:latin typeface="+mn-lt"/>
            </a:endParaRPr>
          </a:p>
        </p:txBody>
      </p:sp>
      <p:cxnSp>
        <p:nvCxnSpPr>
          <p:cNvPr id="83" name="Straight Arrow Connector 82"/>
          <p:cNvCxnSpPr/>
          <p:nvPr/>
        </p:nvCxnSpPr>
        <p:spPr>
          <a:xfrm>
            <a:off x="2064513" y="2920501"/>
            <a:ext cx="4230137" cy="606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H="1" flipV="1">
            <a:off x="3991970" y="2524836"/>
            <a:ext cx="2302680" cy="24076"/>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flipV="1">
            <a:off x="3998794" y="2715904"/>
            <a:ext cx="2306018" cy="1839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V="1">
            <a:off x="2175963" y="2732763"/>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a:off x="2175963" y="2513990"/>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8" name="Rectangle 87"/>
          <p:cNvSpPr/>
          <p:nvPr/>
        </p:nvSpPr>
        <p:spPr>
          <a:xfrm>
            <a:off x="2788689" y="2009475"/>
            <a:ext cx="1104551" cy="5710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a:solidFill>
                  <a:schemeClr val="tx1"/>
                </a:solidFill>
              </a:rPr>
              <a:t>Cellular Radio </a:t>
            </a:r>
            <a:r>
              <a:rPr lang="en-GB" sz="1050" dirty="0" smtClean="0">
                <a:solidFill>
                  <a:schemeClr val="tx1"/>
                </a:solidFill>
              </a:rPr>
              <a:t>AN</a:t>
            </a:r>
          </a:p>
          <a:p>
            <a:pPr algn="ctr"/>
            <a:r>
              <a:rPr lang="en-GB" sz="1050" dirty="0">
                <a:solidFill>
                  <a:schemeClr val="tx1"/>
                </a:solidFill>
              </a:rPr>
              <a:t>(e.g. NR</a:t>
            </a:r>
            <a:r>
              <a:rPr lang="en-GB" sz="1050" dirty="0" smtClean="0">
                <a:solidFill>
                  <a:schemeClr val="tx1"/>
                </a:solidFill>
              </a:rPr>
              <a:t>) </a:t>
            </a:r>
          </a:p>
        </p:txBody>
      </p:sp>
      <p:cxnSp>
        <p:nvCxnSpPr>
          <p:cNvPr id="89" name="Straight Connector 88"/>
          <p:cNvCxnSpPr/>
          <p:nvPr/>
        </p:nvCxnSpPr>
        <p:spPr>
          <a:xfrm>
            <a:off x="3893838" y="2432767"/>
            <a:ext cx="466622" cy="33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754316" y="2630316"/>
            <a:ext cx="1299002" cy="415498"/>
          </a:xfrm>
          <a:prstGeom prst="rect">
            <a:avLst/>
          </a:prstGeom>
          <a:solidFill>
            <a:schemeClr val="bg1"/>
          </a:solid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5" name="TextBox 94"/>
          <p:cNvSpPr txBox="1"/>
          <p:nvPr/>
        </p:nvSpPr>
        <p:spPr>
          <a:xfrm>
            <a:off x="1251863" y="1709285"/>
            <a:ext cx="793708" cy="415498"/>
          </a:xfrm>
          <a:prstGeom prst="rect">
            <a:avLst/>
          </a:prstGeom>
          <a:solidFill>
            <a:schemeClr val="bg1"/>
          </a:solidFill>
          <a:ln>
            <a:solidFill>
              <a:schemeClr val="tx1"/>
            </a:solidFill>
            <a:prstDash val="dash"/>
          </a:ln>
        </p:spPr>
        <p:txBody>
          <a:bodyPr wrap="square" rtlCol="0">
            <a:spAutoFit/>
          </a:bodyPr>
          <a:lstStyle/>
          <a:p>
            <a:pPr algn="ctr"/>
            <a:r>
              <a:rPr lang="en-GB" sz="700" dirty="0" smtClean="0">
                <a:latin typeface="+mn-lt"/>
              </a:rPr>
              <a:t>Local WiFi Auth credentials</a:t>
            </a:r>
          </a:p>
          <a:p>
            <a:pPr algn="ctr"/>
            <a:r>
              <a:rPr lang="en-GB" sz="700" dirty="0" smtClean="0">
                <a:latin typeface="+mn-lt"/>
              </a:rPr>
              <a:t>(Optional)</a:t>
            </a:r>
            <a:endParaRPr lang="en-GB" sz="700" dirty="0">
              <a:latin typeface="+mn-lt"/>
            </a:endParaRPr>
          </a:p>
        </p:txBody>
      </p:sp>
      <p:cxnSp>
        <p:nvCxnSpPr>
          <p:cNvPr id="96" name="Elbow Connector 95"/>
          <p:cNvCxnSpPr/>
          <p:nvPr/>
        </p:nvCxnSpPr>
        <p:spPr>
          <a:xfrm>
            <a:off x="2056250" y="1875178"/>
            <a:ext cx="2463022" cy="187287"/>
          </a:xfrm>
          <a:prstGeom prst="bentConnector3">
            <a:avLst>
              <a:gd name="adj1" fmla="val 99870"/>
            </a:avLst>
          </a:prstGeom>
          <a:ln>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7" name="Rectangle 96"/>
          <p:cNvSpPr/>
          <p:nvPr/>
        </p:nvSpPr>
        <p:spPr>
          <a:xfrm>
            <a:off x="6316007" y="1767072"/>
            <a:ext cx="1201688" cy="142932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dirty="0" smtClean="0">
                <a:solidFill>
                  <a:schemeClr val="tx1"/>
                </a:solidFill>
              </a:rPr>
              <a:t>NextGen Core</a:t>
            </a:r>
            <a:endParaRPr lang="en-GB" sz="1600" dirty="0">
              <a:solidFill>
                <a:schemeClr val="tx1"/>
              </a:solidFill>
            </a:endParaRPr>
          </a:p>
        </p:txBody>
      </p:sp>
      <p:sp>
        <p:nvSpPr>
          <p:cNvPr id="98" name="TextBox 97"/>
          <p:cNvSpPr txBox="1"/>
          <p:nvPr/>
        </p:nvSpPr>
        <p:spPr>
          <a:xfrm>
            <a:off x="2137108" y="2270796"/>
            <a:ext cx="516488" cy="230832"/>
          </a:xfrm>
          <a:prstGeom prst="rect">
            <a:avLst/>
          </a:prstGeom>
          <a:noFill/>
        </p:spPr>
        <p:txBody>
          <a:bodyPr wrap="none" rtlCol="0">
            <a:spAutoFit/>
          </a:bodyPr>
          <a:lstStyle/>
          <a:p>
            <a:r>
              <a:rPr lang="en-GB" sz="900" dirty="0" smtClean="0">
                <a:latin typeface="+mn-lt"/>
              </a:rPr>
              <a:t>e.g. NR</a:t>
            </a:r>
            <a:endParaRPr lang="en-GB" sz="900" dirty="0">
              <a:latin typeface="+mn-lt"/>
            </a:endParaRPr>
          </a:p>
        </p:txBody>
      </p:sp>
      <p:sp>
        <p:nvSpPr>
          <p:cNvPr id="39" name="TextBox 38"/>
          <p:cNvSpPr txBox="1"/>
          <p:nvPr/>
        </p:nvSpPr>
        <p:spPr>
          <a:xfrm>
            <a:off x="3554153" y="2540657"/>
            <a:ext cx="453970" cy="200055"/>
          </a:xfrm>
          <a:prstGeom prst="rect">
            <a:avLst/>
          </a:prstGeom>
          <a:noFill/>
        </p:spPr>
        <p:txBody>
          <a:bodyPr wrap="none" rtlCol="0">
            <a:spAutoFit/>
          </a:bodyPr>
          <a:lstStyle/>
          <a:p>
            <a:r>
              <a:rPr lang="en-GB" sz="700" dirty="0" smtClean="0">
                <a:latin typeface="+mn-lt"/>
              </a:rPr>
              <a:t>NOTE 2</a:t>
            </a:r>
            <a:endParaRPr lang="en-GB" sz="700" dirty="0">
              <a:latin typeface="+mn-lt"/>
            </a:endParaRPr>
          </a:p>
        </p:txBody>
      </p:sp>
    </p:spTree>
    <p:extLst>
      <p:ext uri="{BB962C8B-B14F-4D97-AF65-F5344CB8AC3E}">
        <p14:creationId xmlns:p14="http://schemas.microsoft.com/office/powerpoint/2010/main" xmlns="" val="103137645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633"/>
            <a:ext cx="9232491" cy="698532"/>
          </a:xfrm>
        </p:spPr>
        <p:txBody>
          <a:bodyPr/>
          <a:lstStyle/>
          <a:p>
            <a:pPr algn="l"/>
            <a:r>
              <a:rPr lang="en-GB" sz="2000" dirty="0" smtClean="0"/>
              <a:t>Use Case 5b: NG UE connects to WLAN or cellular radio that uses the wireline access network as backhaul (untrusted)</a:t>
            </a:r>
            <a:endParaRPr lang="en-GB" sz="2000" dirty="0"/>
          </a:p>
        </p:txBody>
      </p:sp>
      <p:sp>
        <p:nvSpPr>
          <p:cNvPr id="3" name="Rectangle 2"/>
          <p:cNvSpPr/>
          <p:nvPr/>
        </p:nvSpPr>
        <p:spPr>
          <a:xfrm>
            <a:off x="79185" y="606524"/>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14977"/>
            <a:ext cx="8969280" cy="292593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874047"/>
            <a:ext cx="8969279" cy="85164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9186" y="3854231"/>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cxnSp>
        <p:nvCxnSpPr>
          <p:cNvPr id="64" name="Straight Arrow Connector 63"/>
          <p:cNvCxnSpPr/>
          <p:nvPr/>
        </p:nvCxnSpPr>
        <p:spPr>
          <a:xfrm>
            <a:off x="7730895" y="2496247"/>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743596" y="2676430"/>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8238714" y="2373841"/>
            <a:ext cx="923651" cy="253916"/>
          </a:xfrm>
          <a:prstGeom prst="rect">
            <a:avLst/>
          </a:prstGeom>
          <a:noFill/>
        </p:spPr>
        <p:txBody>
          <a:bodyPr wrap="none" rtlCol="0">
            <a:spAutoFit/>
          </a:bodyPr>
          <a:lstStyle/>
          <a:p>
            <a:r>
              <a:rPr lang="en-GB" dirty="0" smtClean="0">
                <a:latin typeface="+mn-lt"/>
              </a:rPr>
              <a:t>Control plane</a:t>
            </a:r>
            <a:endParaRPr lang="en-GB" dirty="0">
              <a:latin typeface="+mn-lt"/>
            </a:endParaRPr>
          </a:p>
        </p:txBody>
      </p:sp>
      <p:sp>
        <p:nvSpPr>
          <p:cNvPr id="67" name="TextBox 66"/>
          <p:cNvSpPr txBox="1"/>
          <p:nvPr/>
        </p:nvSpPr>
        <p:spPr>
          <a:xfrm>
            <a:off x="8250531" y="2565492"/>
            <a:ext cx="774571" cy="253916"/>
          </a:xfrm>
          <a:prstGeom prst="rect">
            <a:avLst/>
          </a:prstGeom>
          <a:noFill/>
        </p:spPr>
        <p:txBody>
          <a:bodyPr wrap="none" rtlCol="0">
            <a:spAutoFit/>
          </a:bodyPr>
          <a:lstStyle/>
          <a:p>
            <a:r>
              <a:rPr lang="en-GB" dirty="0" smtClean="0">
                <a:latin typeface="+mn-lt"/>
              </a:rPr>
              <a:t>Data plane</a:t>
            </a:r>
            <a:endParaRPr lang="en-GB" dirty="0">
              <a:latin typeface="+mn-lt"/>
            </a:endParaRPr>
          </a:p>
        </p:txBody>
      </p:sp>
      <p:sp>
        <p:nvSpPr>
          <p:cNvPr id="68" name="TextBox 67"/>
          <p:cNvSpPr txBox="1"/>
          <p:nvPr/>
        </p:nvSpPr>
        <p:spPr>
          <a:xfrm>
            <a:off x="84792" y="796490"/>
            <a:ext cx="9014964" cy="861774"/>
          </a:xfrm>
          <a:prstGeom prst="rect">
            <a:avLst/>
          </a:prstGeom>
          <a:noFill/>
        </p:spPr>
        <p:txBody>
          <a:bodyPr wrap="square" rtlCol="0">
            <a:spAutoFit/>
          </a:bodyPr>
          <a:lstStyle/>
          <a:p>
            <a:pPr marL="177800" indent="-177800">
              <a:buFont typeface="Arial" panose="020B0604020202020204" pitchFamily="34" charset="0"/>
              <a:buChar char="•"/>
            </a:pPr>
            <a:r>
              <a:rPr lang="en-US" dirty="0">
                <a:latin typeface="+mn-lt"/>
              </a:rPr>
              <a:t>This use case covers all the properties and features of use case 3b, with the additional capability that:-</a:t>
            </a:r>
          </a:p>
          <a:p>
            <a:pPr marL="355600" indent="-177800">
              <a:buFont typeface="Arial" panose="020B0604020202020204" pitchFamily="34" charset="0"/>
              <a:buChar char="•"/>
            </a:pPr>
            <a:r>
              <a:rPr lang="en-US" dirty="0">
                <a:latin typeface="+mn-lt"/>
              </a:rPr>
              <a:t>The 3</a:t>
            </a:r>
            <a:r>
              <a:rPr lang="en-US" baseline="30000" dirty="0">
                <a:latin typeface="+mn-lt"/>
              </a:rPr>
              <a:t>rd</a:t>
            </a:r>
            <a:r>
              <a:rPr lang="en-US" dirty="0">
                <a:latin typeface="+mn-lt"/>
              </a:rPr>
              <a:t> party wireline AN act as backhaul to the cellular radio AN that is typically based on radio solution (e.g. small cell) providing in-building cellular coverage. </a:t>
            </a:r>
          </a:p>
          <a:p>
            <a:pPr marL="355600" defTabSz="179388"/>
            <a:r>
              <a:rPr lang="en-US" dirty="0">
                <a:latin typeface="+mn-lt"/>
              </a:rPr>
              <a:t>	Note : There may be limitations in the level of </a:t>
            </a:r>
            <a:r>
              <a:rPr lang="en-US" dirty="0" err="1">
                <a:latin typeface="+mn-lt"/>
              </a:rPr>
              <a:t>QoS</a:t>
            </a:r>
            <a:r>
              <a:rPr lang="en-US" dirty="0">
                <a:latin typeface="+mn-lt"/>
              </a:rPr>
              <a:t>, bandwidth management and traffic policing that can be provided over an untrusted wireline access network </a:t>
            </a:r>
          </a:p>
          <a:p>
            <a:pPr marL="177800"/>
            <a:r>
              <a:rPr lang="en-GB" dirty="0">
                <a:latin typeface="+mn-lt"/>
              </a:rPr>
              <a:t>Note: This use case can be used concurrently with use case 3b if there is an outage to the small cell cellular radio AN or its backhaul (wireline AN), i.e. NG UE can use the macro coverage provided by cellular radio AN of use case </a:t>
            </a:r>
            <a:r>
              <a:rPr lang="en-GB" dirty="0" smtClean="0">
                <a:latin typeface="+mn-lt"/>
              </a:rPr>
              <a:t>3b</a:t>
            </a:r>
            <a:endParaRPr lang="en-GB" dirty="0">
              <a:latin typeface="+mn-lt"/>
            </a:endParaRPr>
          </a:p>
        </p:txBody>
      </p:sp>
      <p:sp>
        <p:nvSpPr>
          <p:cNvPr id="7" name="Rectangle 6"/>
          <p:cNvSpPr/>
          <p:nvPr/>
        </p:nvSpPr>
        <p:spPr>
          <a:xfrm>
            <a:off x="79185" y="4071418"/>
            <a:ext cx="8969280" cy="246221"/>
          </a:xfrm>
          <a:prstGeom prst="rect">
            <a:avLst/>
          </a:prstGeom>
        </p:spPr>
        <p:txBody>
          <a:bodyPr wrap="square">
            <a:spAutoFit/>
          </a:bodyPr>
          <a:lstStyle/>
          <a:p>
            <a:pPr marL="171450" indent="-171450">
              <a:buFont typeface="Arial" panose="020B0604020202020204" pitchFamily="34" charset="0"/>
              <a:buChar char="•"/>
              <a:defRPr/>
            </a:pPr>
            <a:r>
              <a:rPr lang="en-GB" dirty="0">
                <a:latin typeface="+mn-lt"/>
              </a:rPr>
              <a:t>Same as in use case 5a, but subject to the level of </a:t>
            </a:r>
            <a:r>
              <a:rPr lang="en-GB" dirty="0" err="1">
                <a:latin typeface="+mn-lt"/>
              </a:rPr>
              <a:t>QoS</a:t>
            </a:r>
            <a:r>
              <a:rPr lang="en-GB" dirty="0">
                <a:latin typeface="+mn-lt"/>
              </a:rPr>
              <a:t> supported by the untrusted AN, which may impact the </a:t>
            </a:r>
            <a:r>
              <a:rPr lang="en-GB" dirty="0" err="1">
                <a:latin typeface="+mn-lt"/>
              </a:rPr>
              <a:t>NextGen</a:t>
            </a:r>
            <a:r>
              <a:rPr lang="en-GB" dirty="0">
                <a:latin typeface="+mn-lt"/>
              </a:rPr>
              <a:t> core operator’s AN selection </a:t>
            </a:r>
            <a:r>
              <a:rPr lang="en-GB" dirty="0" smtClean="0">
                <a:latin typeface="+mn-lt"/>
              </a:rPr>
              <a:t>policies.</a:t>
            </a:r>
            <a:endParaRPr lang="en-GB" dirty="0">
              <a:latin typeface="+mn-lt"/>
            </a:endParaRPr>
          </a:p>
        </p:txBody>
      </p:sp>
      <p:sp>
        <p:nvSpPr>
          <p:cNvPr id="38" name="TextBox 37"/>
          <p:cNvSpPr txBox="1"/>
          <p:nvPr/>
        </p:nvSpPr>
        <p:spPr>
          <a:xfrm>
            <a:off x="157481" y="3402356"/>
            <a:ext cx="8812685" cy="338554"/>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this use case is connected, authenticated etc. is outside of the scope of this use case since it is performed by a third party which does not own the NextGen Core</a:t>
            </a:r>
            <a:r>
              <a:rPr lang="en-GB" sz="800" dirty="0" smtClean="0">
                <a:latin typeface="+mn-lt"/>
              </a:rPr>
              <a:t>.</a:t>
            </a:r>
          </a:p>
          <a:p>
            <a:r>
              <a:rPr lang="en-GB" sz="800" dirty="0">
                <a:latin typeface="+mn-lt"/>
              </a:rPr>
              <a:t>NOTE 2: The cellular radio AN uses the </a:t>
            </a:r>
            <a:r>
              <a:rPr lang="en-GB" sz="800" dirty="0" smtClean="0">
                <a:latin typeface="+mn-lt"/>
              </a:rPr>
              <a:t>third party Gateway and wireline </a:t>
            </a:r>
            <a:r>
              <a:rPr lang="en-GB" sz="800" dirty="0">
                <a:latin typeface="+mn-lt"/>
              </a:rPr>
              <a:t>AN as backhaul</a:t>
            </a:r>
            <a:r>
              <a:rPr lang="en-GB" sz="800" dirty="0" smtClean="0">
                <a:latin typeface="+mn-lt"/>
              </a:rPr>
              <a:t>. </a:t>
            </a:r>
            <a:endParaRPr lang="en-GB" sz="800" dirty="0">
              <a:latin typeface="+mn-lt"/>
            </a:endParaRPr>
          </a:p>
        </p:txBody>
      </p:sp>
      <p:sp>
        <p:nvSpPr>
          <p:cNvPr id="39" name="Rectangle 38"/>
          <p:cNvSpPr/>
          <p:nvPr/>
        </p:nvSpPr>
        <p:spPr>
          <a:xfrm>
            <a:off x="6590964" y="1779684"/>
            <a:ext cx="1006352"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NextGen Core</a:t>
            </a:r>
            <a:endParaRPr lang="en-GB" sz="1100" dirty="0">
              <a:solidFill>
                <a:schemeClr val="tx1"/>
              </a:solidFill>
            </a:endParaRPr>
          </a:p>
        </p:txBody>
      </p:sp>
      <p:sp>
        <p:nvSpPr>
          <p:cNvPr id="40" name="Rectangle 39"/>
          <p:cNvSpPr/>
          <p:nvPr/>
        </p:nvSpPr>
        <p:spPr>
          <a:xfrm>
            <a:off x="558639" y="1877970"/>
            <a:ext cx="1602702" cy="14995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NG UE</a:t>
            </a:r>
          </a:p>
        </p:txBody>
      </p:sp>
      <p:cxnSp>
        <p:nvCxnSpPr>
          <p:cNvPr id="41" name="Straight Connector 40"/>
          <p:cNvCxnSpPr/>
          <p:nvPr/>
        </p:nvCxnSpPr>
        <p:spPr>
          <a:xfrm>
            <a:off x="2144313" y="2433617"/>
            <a:ext cx="658682" cy="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135536" y="2805421"/>
            <a:ext cx="2231746" cy="60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4380426" y="1643403"/>
            <a:ext cx="1583267" cy="163573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Wireline AN </a:t>
            </a:r>
          </a:p>
          <a:p>
            <a:pPr algn="ctr"/>
            <a:r>
              <a:rPr lang="en-GB" sz="1050" dirty="0" smtClean="0">
                <a:solidFill>
                  <a:schemeClr val="tx1"/>
                </a:solidFill>
              </a:rPr>
              <a:t>(e.g. third party fibre)</a:t>
            </a:r>
            <a:endParaRPr lang="en-GB" sz="1050" dirty="0">
              <a:solidFill>
                <a:schemeClr val="tx1"/>
              </a:solidFill>
            </a:endParaRPr>
          </a:p>
        </p:txBody>
      </p:sp>
      <p:cxnSp>
        <p:nvCxnSpPr>
          <p:cNvPr id="44" name="Straight Connector 43"/>
          <p:cNvCxnSpPr/>
          <p:nvPr/>
        </p:nvCxnSpPr>
        <p:spPr>
          <a:xfrm>
            <a:off x="5950638" y="2640782"/>
            <a:ext cx="628320" cy="9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228444" y="2494344"/>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47" name="TextBox 46"/>
          <p:cNvSpPr txBox="1"/>
          <p:nvPr/>
        </p:nvSpPr>
        <p:spPr>
          <a:xfrm>
            <a:off x="4016504" y="2506839"/>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48" name="Rectangle 47"/>
          <p:cNvSpPr/>
          <p:nvPr/>
        </p:nvSpPr>
        <p:spPr>
          <a:xfrm>
            <a:off x="4389506" y="2090153"/>
            <a:ext cx="649819" cy="99106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sp>
        <p:nvSpPr>
          <p:cNvPr id="50" name="TextBox 49"/>
          <p:cNvSpPr txBox="1"/>
          <p:nvPr/>
        </p:nvSpPr>
        <p:spPr>
          <a:xfrm>
            <a:off x="4793409" y="3048891"/>
            <a:ext cx="453970" cy="200055"/>
          </a:xfrm>
          <a:prstGeom prst="rect">
            <a:avLst/>
          </a:prstGeom>
          <a:noFill/>
        </p:spPr>
        <p:txBody>
          <a:bodyPr wrap="none" rtlCol="0">
            <a:spAutoFit/>
          </a:bodyPr>
          <a:lstStyle/>
          <a:p>
            <a:r>
              <a:rPr lang="en-GB" sz="700" dirty="0" smtClean="0">
                <a:latin typeface="+mn-lt"/>
              </a:rPr>
              <a:t>NOTE 1</a:t>
            </a:r>
            <a:endParaRPr lang="en-GB" sz="700" dirty="0">
              <a:latin typeface="+mn-lt"/>
            </a:endParaRPr>
          </a:p>
        </p:txBody>
      </p:sp>
      <p:sp>
        <p:nvSpPr>
          <p:cNvPr id="51" name="TextBox 50"/>
          <p:cNvSpPr txBox="1"/>
          <p:nvPr/>
        </p:nvSpPr>
        <p:spPr>
          <a:xfrm>
            <a:off x="2949635" y="2621256"/>
            <a:ext cx="590226" cy="230832"/>
          </a:xfrm>
          <a:prstGeom prst="rect">
            <a:avLst/>
          </a:prstGeom>
          <a:noFill/>
        </p:spPr>
        <p:txBody>
          <a:bodyPr wrap="none" rtlCol="0">
            <a:spAutoFit/>
          </a:bodyPr>
          <a:lstStyle/>
          <a:p>
            <a:r>
              <a:rPr lang="en-GB" sz="900" dirty="0" smtClean="0">
                <a:latin typeface="+mn-lt"/>
              </a:rPr>
              <a:t>e.g. WiFi</a:t>
            </a:r>
            <a:endParaRPr lang="en-GB" sz="900" dirty="0">
              <a:latin typeface="+mn-lt"/>
            </a:endParaRPr>
          </a:p>
        </p:txBody>
      </p:sp>
      <p:cxnSp>
        <p:nvCxnSpPr>
          <p:cNvPr id="52" name="Elbow Connector 51"/>
          <p:cNvCxnSpPr>
            <a:stCxn id="63" idx="0"/>
          </p:cNvCxnSpPr>
          <p:nvPr/>
        </p:nvCxnSpPr>
        <p:spPr>
          <a:xfrm rot="5400000" flipH="1" flipV="1">
            <a:off x="3775544" y="-199192"/>
            <a:ext cx="267380" cy="5304992"/>
          </a:xfrm>
          <a:prstGeom prst="bentConnector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1906239" y="2920753"/>
            <a:ext cx="4672719" cy="400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flipV="1">
            <a:off x="4024345" y="2498211"/>
            <a:ext cx="2532304" cy="11279"/>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4010856" y="2755014"/>
            <a:ext cx="2542466" cy="1232"/>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2182139" y="2754112"/>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2197669" y="2514841"/>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2810395" y="1972010"/>
            <a:ext cx="1104551" cy="6094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a:solidFill>
                  <a:schemeClr val="tx1"/>
                </a:solidFill>
              </a:rPr>
              <a:t>Cellular Radio </a:t>
            </a:r>
            <a:r>
              <a:rPr lang="en-GB" sz="1050" dirty="0" smtClean="0">
                <a:solidFill>
                  <a:schemeClr val="tx1"/>
                </a:solidFill>
              </a:rPr>
              <a:t>AN</a:t>
            </a:r>
          </a:p>
          <a:p>
            <a:pPr algn="ctr"/>
            <a:r>
              <a:rPr lang="en-GB" sz="1050" dirty="0">
                <a:solidFill>
                  <a:schemeClr val="tx1"/>
                </a:solidFill>
              </a:rPr>
              <a:t>(e.g. NR</a:t>
            </a:r>
            <a:r>
              <a:rPr lang="en-GB" sz="1050" dirty="0" smtClean="0">
                <a:solidFill>
                  <a:schemeClr val="tx1"/>
                </a:solidFill>
              </a:rPr>
              <a:t>) </a:t>
            </a:r>
          </a:p>
        </p:txBody>
      </p:sp>
      <p:cxnSp>
        <p:nvCxnSpPr>
          <p:cNvPr id="59" name="Straight Connector 58"/>
          <p:cNvCxnSpPr/>
          <p:nvPr/>
        </p:nvCxnSpPr>
        <p:spPr>
          <a:xfrm>
            <a:off x="3915544" y="2433617"/>
            <a:ext cx="458562" cy="25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5312293" y="2078304"/>
            <a:ext cx="649819" cy="99106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Core</a:t>
            </a:r>
            <a:endParaRPr lang="en-GB" sz="900" dirty="0">
              <a:solidFill>
                <a:schemeClr val="tx1"/>
              </a:solidFill>
            </a:endParaRPr>
          </a:p>
        </p:txBody>
      </p:sp>
      <p:sp>
        <p:nvSpPr>
          <p:cNvPr id="61" name="TextBox 60"/>
          <p:cNvSpPr txBox="1"/>
          <p:nvPr/>
        </p:nvSpPr>
        <p:spPr>
          <a:xfrm>
            <a:off x="1361820" y="3039194"/>
            <a:ext cx="773716" cy="307777"/>
          </a:xfrm>
          <a:prstGeom prst="rect">
            <a:avLst/>
          </a:prstGeom>
          <a:noFill/>
          <a:ln>
            <a:solidFill>
              <a:schemeClr val="tx1"/>
            </a:solidFill>
          </a:ln>
        </p:spPr>
        <p:txBody>
          <a:bodyPr wrap="square" rtlCol="0">
            <a:spAutoFit/>
          </a:bodyPr>
          <a:lstStyle/>
          <a:p>
            <a:pPr algn="ctr"/>
            <a:r>
              <a:rPr lang="en-GB" sz="700" dirty="0" smtClean="0">
                <a:latin typeface="+mn-lt"/>
              </a:rPr>
              <a:t>Local WiFi Auth credentials</a:t>
            </a:r>
            <a:endParaRPr lang="en-GB" sz="700" dirty="0">
              <a:latin typeface="+mn-lt"/>
            </a:endParaRPr>
          </a:p>
        </p:txBody>
      </p:sp>
      <p:cxnSp>
        <p:nvCxnSpPr>
          <p:cNvPr id="62" name="Elbow Connector 61"/>
          <p:cNvCxnSpPr>
            <a:stCxn id="61" idx="3"/>
            <a:endCxn id="48" idx="2"/>
          </p:cNvCxnSpPr>
          <p:nvPr/>
        </p:nvCxnSpPr>
        <p:spPr>
          <a:xfrm flipV="1">
            <a:off x="2135536" y="3081215"/>
            <a:ext cx="2578880" cy="111868"/>
          </a:xfrm>
          <a:prstGeom prst="bentConnector2">
            <a:avLst/>
          </a:prstGeom>
          <a:ln>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607237" y="2586994"/>
            <a:ext cx="1299002" cy="415498"/>
          </a:xfrm>
          <a:prstGeom prst="rect">
            <a:avLst/>
          </a:prstGeom>
          <a:solidFill>
            <a:schemeClr val="bg1"/>
          </a:solidFill>
          <a:ln>
            <a:solidFill>
              <a:srgbClr val="0070C0"/>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1" name="TextBox 90"/>
          <p:cNvSpPr txBox="1"/>
          <p:nvPr/>
        </p:nvSpPr>
        <p:spPr>
          <a:xfrm>
            <a:off x="2200598" y="2274669"/>
            <a:ext cx="516488" cy="230832"/>
          </a:xfrm>
          <a:prstGeom prst="rect">
            <a:avLst/>
          </a:prstGeom>
          <a:noFill/>
        </p:spPr>
        <p:txBody>
          <a:bodyPr wrap="none" rtlCol="0">
            <a:spAutoFit/>
          </a:bodyPr>
          <a:lstStyle/>
          <a:p>
            <a:r>
              <a:rPr lang="en-GB" sz="900" dirty="0" smtClean="0">
                <a:latin typeface="+mn-lt"/>
              </a:rPr>
              <a:t>e.g. NR</a:t>
            </a:r>
            <a:endParaRPr lang="en-GB" sz="900" dirty="0">
              <a:latin typeface="+mn-lt"/>
            </a:endParaRPr>
          </a:p>
        </p:txBody>
      </p:sp>
      <p:sp>
        <p:nvSpPr>
          <p:cNvPr id="49" name="TextBox 48"/>
          <p:cNvSpPr txBox="1"/>
          <p:nvPr/>
        </p:nvSpPr>
        <p:spPr>
          <a:xfrm>
            <a:off x="3542695" y="2540921"/>
            <a:ext cx="453970" cy="200055"/>
          </a:xfrm>
          <a:prstGeom prst="rect">
            <a:avLst/>
          </a:prstGeom>
          <a:noFill/>
        </p:spPr>
        <p:txBody>
          <a:bodyPr wrap="none" rtlCol="0">
            <a:spAutoFit/>
          </a:bodyPr>
          <a:lstStyle/>
          <a:p>
            <a:r>
              <a:rPr lang="en-GB" sz="700" dirty="0" smtClean="0">
                <a:latin typeface="+mn-lt"/>
              </a:rPr>
              <a:t>NOTE 2</a:t>
            </a:r>
            <a:endParaRPr lang="en-GB" sz="700" dirty="0">
              <a:latin typeface="+mn-lt"/>
            </a:endParaRPr>
          </a:p>
        </p:txBody>
      </p:sp>
    </p:spTree>
    <p:extLst>
      <p:ext uri="{BB962C8B-B14F-4D97-AF65-F5344CB8AC3E}">
        <p14:creationId xmlns:p14="http://schemas.microsoft.com/office/powerpoint/2010/main" xmlns="" val="183963954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633"/>
            <a:ext cx="9232491" cy="698532"/>
          </a:xfrm>
        </p:spPr>
        <p:txBody>
          <a:bodyPr/>
          <a:lstStyle/>
          <a:p>
            <a:pPr algn="l"/>
            <a:r>
              <a:rPr lang="en-GB" sz="2000" dirty="0" smtClean="0"/>
              <a:t>Use Case 6a: NG UE connects to WLAN and cellular radio access that uses the wireline access network as backhaul (trusted and managed) simultaneously</a:t>
            </a:r>
            <a:endParaRPr lang="en-GB" sz="2000" dirty="0"/>
          </a:p>
        </p:txBody>
      </p:sp>
      <p:sp>
        <p:nvSpPr>
          <p:cNvPr id="3" name="Rectangle 2"/>
          <p:cNvSpPr/>
          <p:nvPr/>
        </p:nvSpPr>
        <p:spPr>
          <a:xfrm>
            <a:off x="79185" y="606524"/>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14977"/>
            <a:ext cx="8969280" cy="293848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910917"/>
            <a:ext cx="8969279" cy="851647"/>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9185" y="3789550"/>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cxnSp>
        <p:nvCxnSpPr>
          <p:cNvPr id="64" name="Straight Arrow Connector 63"/>
          <p:cNvCxnSpPr/>
          <p:nvPr/>
        </p:nvCxnSpPr>
        <p:spPr>
          <a:xfrm>
            <a:off x="7727371" y="2361727"/>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740072" y="2541910"/>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8235190" y="2239321"/>
            <a:ext cx="923651" cy="253916"/>
          </a:xfrm>
          <a:prstGeom prst="rect">
            <a:avLst/>
          </a:prstGeom>
          <a:noFill/>
        </p:spPr>
        <p:txBody>
          <a:bodyPr wrap="none" rtlCol="0">
            <a:spAutoFit/>
          </a:bodyPr>
          <a:lstStyle/>
          <a:p>
            <a:r>
              <a:rPr lang="en-GB" dirty="0" smtClean="0">
                <a:latin typeface="+mn-lt"/>
              </a:rPr>
              <a:t>Control plane</a:t>
            </a:r>
            <a:endParaRPr lang="en-GB" dirty="0">
              <a:latin typeface="+mn-lt"/>
            </a:endParaRPr>
          </a:p>
        </p:txBody>
      </p:sp>
      <p:sp>
        <p:nvSpPr>
          <p:cNvPr id="67" name="TextBox 66"/>
          <p:cNvSpPr txBox="1"/>
          <p:nvPr/>
        </p:nvSpPr>
        <p:spPr>
          <a:xfrm>
            <a:off x="8247007" y="2430972"/>
            <a:ext cx="774571" cy="253916"/>
          </a:xfrm>
          <a:prstGeom prst="rect">
            <a:avLst/>
          </a:prstGeom>
          <a:noFill/>
        </p:spPr>
        <p:txBody>
          <a:bodyPr wrap="none" rtlCol="0">
            <a:spAutoFit/>
          </a:bodyPr>
          <a:lstStyle/>
          <a:p>
            <a:r>
              <a:rPr lang="en-GB" dirty="0" smtClean="0">
                <a:latin typeface="+mn-lt"/>
              </a:rPr>
              <a:t>Data plane</a:t>
            </a:r>
            <a:endParaRPr lang="en-GB" dirty="0">
              <a:latin typeface="+mn-lt"/>
            </a:endParaRPr>
          </a:p>
        </p:txBody>
      </p:sp>
      <p:sp>
        <p:nvSpPr>
          <p:cNvPr id="68" name="TextBox 67"/>
          <p:cNvSpPr txBox="1"/>
          <p:nvPr/>
        </p:nvSpPr>
        <p:spPr>
          <a:xfrm>
            <a:off x="84792" y="796490"/>
            <a:ext cx="9014964" cy="815608"/>
          </a:xfrm>
          <a:prstGeom prst="rect">
            <a:avLst/>
          </a:prstGeom>
          <a:noFill/>
        </p:spPr>
        <p:txBody>
          <a:bodyPr wrap="square" rtlCol="0">
            <a:spAutoFit/>
          </a:bodyPr>
          <a:lstStyle/>
          <a:p>
            <a:pPr marL="177800" indent="-177800">
              <a:buFont typeface="Arial" panose="020B0604020202020204" pitchFamily="34" charset="0"/>
              <a:buChar char="•"/>
            </a:pPr>
            <a:r>
              <a:rPr lang="en-US" sz="900" dirty="0">
                <a:latin typeface="+mn-lt"/>
              </a:rPr>
              <a:t>This use case covers all the properties and features of use case 4a, with the additional capability that:-</a:t>
            </a:r>
          </a:p>
          <a:p>
            <a:pPr marL="355600" lvl="1" indent="-177800">
              <a:buFont typeface="Arial" panose="020B0604020202020204" pitchFamily="34" charset="0"/>
              <a:buChar char="•"/>
            </a:pPr>
            <a:r>
              <a:rPr lang="en-US" sz="900" dirty="0">
                <a:latin typeface="+mn-lt"/>
              </a:rPr>
              <a:t>The wireline AN act as backhaul to the cellular radio AN that is typically based on radio solution (e.g. small cell) to provide in-building cellular coverage</a:t>
            </a:r>
          </a:p>
          <a:p>
            <a:pPr marL="355600" lvl="1" indent="-177800">
              <a:buFont typeface="Arial" panose="020B0604020202020204" pitchFamily="34" charset="0"/>
              <a:buChar char="•"/>
            </a:pPr>
            <a:r>
              <a:rPr lang="en-US" sz="900" dirty="0">
                <a:latin typeface="+mn-lt"/>
              </a:rPr>
              <a:t>the </a:t>
            </a:r>
            <a:r>
              <a:rPr lang="en-GB" sz="900" dirty="0">
                <a:latin typeface="+mn-lt"/>
              </a:rPr>
              <a:t>wireline AN needs to be able to provide bandwidth management and traffic policing across the two access types (i.e. fixed AN and cellular AN) according to operator policies</a:t>
            </a:r>
            <a:endParaRPr lang="en-US" sz="900" dirty="0">
              <a:latin typeface="+mn-lt"/>
            </a:endParaRPr>
          </a:p>
          <a:p>
            <a:pPr marL="533400" indent="-358775"/>
            <a:r>
              <a:rPr lang="en-GB" sz="900" dirty="0">
                <a:latin typeface="+mn-lt"/>
              </a:rPr>
              <a:t>Note: This use case can be used concurrently with use case 4a if there is an outage to the small cell cellular radio AN or its backhaul (wireline AN), i.e. NG UE can use the macro coverage provided by cellular radio AN of use case 4a</a:t>
            </a:r>
          </a:p>
        </p:txBody>
      </p:sp>
      <p:sp>
        <p:nvSpPr>
          <p:cNvPr id="7" name="Rectangle 6"/>
          <p:cNvSpPr/>
          <p:nvPr/>
        </p:nvSpPr>
        <p:spPr>
          <a:xfrm>
            <a:off x="79184" y="3978036"/>
            <a:ext cx="8969280" cy="830997"/>
          </a:xfrm>
          <a:prstGeom prst="rect">
            <a:avLst/>
          </a:prstGeom>
        </p:spPr>
        <p:txBody>
          <a:bodyPr wrap="square">
            <a:spAutoFit/>
          </a:bodyPr>
          <a:lstStyle/>
          <a:p>
            <a:pPr marL="171450" indent="-171450">
              <a:buFont typeface="Arial" panose="020B0604020202020204" pitchFamily="34" charset="0"/>
              <a:buChar char="•"/>
              <a:defRPr/>
            </a:pPr>
            <a:r>
              <a:rPr lang="en-GB" sz="800" dirty="0">
                <a:latin typeface="+mn-lt"/>
              </a:rPr>
              <a:t>Ability to cost-effectively deliver higher data speeds and/or an improved quality of experience to mobile broadband customers via simultaneous use of fixed and mobile access networks, including use of small and femtocell in-building coverage solutions connected to the core network via a wireline access network owned by the same operator. </a:t>
            </a:r>
          </a:p>
          <a:p>
            <a:pPr marL="171450" indent="-171450">
              <a:buFont typeface="Arial" panose="020B0604020202020204" pitchFamily="34" charset="0"/>
              <a:buChar char="•"/>
              <a:defRPr/>
            </a:pPr>
            <a:r>
              <a:rPr lang="en-GB" sz="800" dirty="0">
                <a:latin typeface="+mn-lt"/>
              </a:rPr>
              <a:t>Best user experience -  traffic routing decisions based on access network availability and application traffic type requirements   (e.g. Traffic splitting with fibre as primary, NR as overflow, Traffic steering with 4K HDTV over fibre, other traffic over NR</a:t>
            </a:r>
            <a:r>
              <a:rPr lang="en-GB" sz="800" dirty="0" smtClean="0">
                <a:latin typeface="+mn-lt"/>
              </a:rPr>
              <a:t>)</a:t>
            </a:r>
          </a:p>
          <a:p>
            <a:pPr marL="171450" indent="-171450">
              <a:buFont typeface="Arial" panose="020B0604020202020204" pitchFamily="34" charset="0"/>
              <a:buChar char="•"/>
              <a:defRPr/>
            </a:pPr>
            <a:r>
              <a:rPr lang="en-GB" sz="800" dirty="0" smtClean="0">
                <a:latin typeface="+mn-lt"/>
              </a:rPr>
              <a:t>Best user experience - </a:t>
            </a:r>
            <a:r>
              <a:rPr lang="en-US" sz="800" dirty="0">
                <a:latin typeface="+mn-lt"/>
              </a:rPr>
              <a:t>at radio </a:t>
            </a:r>
            <a:r>
              <a:rPr lang="en-US" sz="800" dirty="0" smtClean="0">
                <a:latin typeface="+mn-lt"/>
              </a:rPr>
              <a:t>edge, </a:t>
            </a:r>
            <a:r>
              <a:rPr lang="en-US" sz="800" dirty="0">
                <a:latin typeface="+mn-lt"/>
              </a:rPr>
              <a:t>when the </a:t>
            </a:r>
            <a:r>
              <a:rPr lang="en-US" sz="800" dirty="0" smtClean="0">
                <a:latin typeface="+mn-lt"/>
              </a:rPr>
              <a:t>combined fixed radio or cellular radio </a:t>
            </a:r>
            <a:r>
              <a:rPr lang="en-US" sz="800" dirty="0">
                <a:latin typeface="+mn-lt"/>
              </a:rPr>
              <a:t>separately offer less bandwidth that the wireline access could support</a:t>
            </a:r>
            <a:endParaRPr lang="en-GB" sz="800" dirty="0">
              <a:latin typeface="+mn-lt"/>
            </a:endParaRPr>
          </a:p>
          <a:p>
            <a:pPr marL="171450" indent="-171450">
              <a:buFont typeface="Arial" panose="020B0604020202020204" pitchFamily="34" charset="0"/>
              <a:buChar char="•"/>
              <a:defRPr/>
            </a:pPr>
            <a:r>
              <a:rPr lang="en-GB" sz="800" dirty="0">
                <a:latin typeface="+mn-lt"/>
              </a:rPr>
              <a:t>Consistent Value Added Services, charging, traffic policies etc. when combining, splitting or steering traffic across the two access networks</a:t>
            </a:r>
          </a:p>
        </p:txBody>
      </p:sp>
      <p:sp>
        <p:nvSpPr>
          <p:cNvPr id="69" name="TextBox 68"/>
          <p:cNvSpPr txBox="1"/>
          <p:nvPr/>
        </p:nvSpPr>
        <p:spPr>
          <a:xfrm>
            <a:off x="2519164" y="3352458"/>
            <a:ext cx="6684647" cy="707886"/>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this use case is connected to the NextGen Core, authenticated etc. is described in Use Cases 1 and 2. </a:t>
            </a:r>
            <a:r>
              <a:rPr lang="en-GB" sz="800" dirty="0" smtClean="0">
                <a:latin typeface="+mn-lt"/>
              </a:rPr>
              <a:t>This </a:t>
            </a:r>
            <a:r>
              <a:rPr lang="en-GB" sz="800" dirty="0">
                <a:latin typeface="+mn-lt"/>
              </a:rPr>
              <a:t>use case does not include the option of using a third party wireline AN , which is use case 6</a:t>
            </a:r>
            <a:r>
              <a:rPr lang="en-GB" sz="800" dirty="0" smtClean="0">
                <a:latin typeface="+mn-lt"/>
              </a:rPr>
              <a:t>b</a:t>
            </a:r>
            <a:r>
              <a:rPr lang="en-GB" sz="800" dirty="0">
                <a:latin typeface="+mn-lt"/>
              </a:rPr>
              <a:t>. </a:t>
            </a:r>
            <a:endParaRPr lang="en-GB" sz="800" dirty="0" smtClean="0">
              <a:latin typeface="+mn-lt"/>
            </a:endParaRPr>
          </a:p>
          <a:p>
            <a:r>
              <a:rPr lang="en-GB" sz="800" dirty="0">
                <a:latin typeface="+mn-lt"/>
              </a:rPr>
              <a:t>NOTE 2: The cellular radio AN uses the </a:t>
            </a:r>
            <a:r>
              <a:rPr lang="en-GB" sz="800" dirty="0" smtClean="0">
                <a:latin typeface="+mn-lt"/>
              </a:rPr>
              <a:t>Gateway</a:t>
            </a:r>
            <a:r>
              <a:rPr lang="en-GB" sz="800" dirty="0" smtClean="0">
                <a:solidFill>
                  <a:srgbClr val="FF0000"/>
                </a:solidFill>
                <a:latin typeface="+mn-lt"/>
              </a:rPr>
              <a:t> </a:t>
            </a:r>
            <a:r>
              <a:rPr lang="en-GB" sz="800" dirty="0" smtClean="0">
                <a:latin typeface="+mn-lt"/>
              </a:rPr>
              <a:t>and wireline </a:t>
            </a:r>
            <a:r>
              <a:rPr lang="en-GB" sz="800" dirty="0">
                <a:latin typeface="+mn-lt"/>
              </a:rPr>
              <a:t>AN as backhaul.</a:t>
            </a:r>
          </a:p>
          <a:p>
            <a:endParaRPr lang="en-GB" sz="800" dirty="0" smtClean="0">
              <a:latin typeface="+mn-lt"/>
            </a:endParaRPr>
          </a:p>
          <a:p>
            <a:endParaRPr lang="en-GB" sz="800" dirty="0">
              <a:latin typeface="+mn-lt"/>
            </a:endParaRPr>
          </a:p>
        </p:txBody>
      </p:sp>
      <p:sp>
        <p:nvSpPr>
          <p:cNvPr id="70" name="Rectangle 69"/>
          <p:cNvSpPr/>
          <p:nvPr/>
        </p:nvSpPr>
        <p:spPr>
          <a:xfrm>
            <a:off x="6517480" y="1529514"/>
            <a:ext cx="1069933" cy="142932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NextGen Core</a:t>
            </a:r>
            <a:endParaRPr lang="en-GB" sz="1100" dirty="0">
              <a:solidFill>
                <a:schemeClr val="tx1"/>
              </a:solidFill>
            </a:endParaRPr>
          </a:p>
        </p:txBody>
      </p:sp>
      <p:sp>
        <p:nvSpPr>
          <p:cNvPr id="71" name="Rectangle 70"/>
          <p:cNvSpPr/>
          <p:nvPr/>
        </p:nvSpPr>
        <p:spPr>
          <a:xfrm>
            <a:off x="586007" y="1630676"/>
            <a:ext cx="1757622" cy="198641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NG UE</a:t>
            </a:r>
          </a:p>
        </p:txBody>
      </p:sp>
      <p:cxnSp>
        <p:nvCxnSpPr>
          <p:cNvPr id="72" name="Straight Connector 71"/>
          <p:cNvCxnSpPr/>
          <p:nvPr/>
        </p:nvCxnSpPr>
        <p:spPr>
          <a:xfrm>
            <a:off x="2346321" y="2186323"/>
            <a:ext cx="658682" cy="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2337544" y="2557655"/>
            <a:ext cx="2345257" cy="47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Rectangle 73"/>
          <p:cNvSpPr/>
          <p:nvPr/>
        </p:nvSpPr>
        <p:spPr>
          <a:xfrm>
            <a:off x="4690503" y="1618196"/>
            <a:ext cx="1065939" cy="1584171"/>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cxnSp>
        <p:nvCxnSpPr>
          <p:cNvPr id="75" name="Straight Connector 74"/>
          <p:cNvCxnSpPr/>
          <p:nvPr/>
        </p:nvCxnSpPr>
        <p:spPr>
          <a:xfrm flipV="1">
            <a:off x="5762692" y="2388965"/>
            <a:ext cx="761038" cy="45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2430452" y="2247050"/>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78" name="TextBox 77"/>
          <p:cNvSpPr txBox="1"/>
          <p:nvPr/>
        </p:nvSpPr>
        <p:spPr>
          <a:xfrm>
            <a:off x="4245247" y="2251329"/>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79" name="Rectangle 78"/>
          <p:cNvSpPr/>
          <p:nvPr/>
        </p:nvSpPr>
        <p:spPr>
          <a:xfrm>
            <a:off x="4700695" y="1998477"/>
            <a:ext cx="649819" cy="83544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sp>
        <p:nvSpPr>
          <p:cNvPr id="81" name="TextBox 80"/>
          <p:cNvSpPr txBox="1"/>
          <p:nvPr/>
        </p:nvSpPr>
        <p:spPr>
          <a:xfrm>
            <a:off x="5048374" y="2813816"/>
            <a:ext cx="453970" cy="200055"/>
          </a:xfrm>
          <a:prstGeom prst="rect">
            <a:avLst/>
          </a:prstGeom>
          <a:noFill/>
          <a:ln>
            <a:noFill/>
          </a:ln>
        </p:spPr>
        <p:txBody>
          <a:bodyPr wrap="none" rtlCol="0">
            <a:spAutoFit/>
          </a:bodyPr>
          <a:lstStyle/>
          <a:p>
            <a:r>
              <a:rPr lang="en-GB" sz="700" dirty="0" smtClean="0">
                <a:latin typeface="+mn-lt"/>
              </a:rPr>
              <a:t>NOTE 1</a:t>
            </a:r>
            <a:endParaRPr lang="en-GB" sz="700" dirty="0">
              <a:latin typeface="+mn-lt"/>
            </a:endParaRPr>
          </a:p>
        </p:txBody>
      </p:sp>
      <p:sp>
        <p:nvSpPr>
          <p:cNvPr id="82" name="TextBox 81"/>
          <p:cNvSpPr txBox="1"/>
          <p:nvPr/>
        </p:nvSpPr>
        <p:spPr>
          <a:xfrm>
            <a:off x="3106194" y="2388909"/>
            <a:ext cx="590226" cy="230832"/>
          </a:xfrm>
          <a:prstGeom prst="rect">
            <a:avLst/>
          </a:prstGeom>
          <a:noFill/>
        </p:spPr>
        <p:txBody>
          <a:bodyPr wrap="none" rtlCol="0">
            <a:spAutoFit/>
          </a:bodyPr>
          <a:lstStyle/>
          <a:p>
            <a:r>
              <a:rPr lang="en-GB" sz="900" dirty="0" smtClean="0">
                <a:latin typeface="+mn-lt"/>
              </a:rPr>
              <a:t>e.g. WiFi</a:t>
            </a:r>
            <a:endParaRPr lang="en-GB" sz="900" dirty="0">
              <a:latin typeface="+mn-lt"/>
            </a:endParaRPr>
          </a:p>
        </p:txBody>
      </p:sp>
      <p:cxnSp>
        <p:nvCxnSpPr>
          <p:cNvPr id="83" name="Elbow Connector 82"/>
          <p:cNvCxnSpPr/>
          <p:nvPr/>
        </p:nvCxnSpPr>
        <p:spPr>
          <a:xfrm flipV="1">
            <a:off x="1119116" y="2047164"/>
            <a:ext cx="5404514" cy="599397"/>
          </a:xfrm>
          <a:prstGeom prst="bentConnector3">
            <a:avLst>
              <a:gd name="adj1" fmla="val 126"/>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V="1">
            <a:off x="1512377" y="2754062"/>
            <a:ext cx="4977132" cy="15229"/>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flipV="1">
            <a:off x="4223982" y="2258704"/>
            <a:ext cx="2265527" cy="6824"/>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a:off x="4223982" y="2490717"/>
            <a:ext cx="2258703" cy="13647"/>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2399677" y="2486320"/>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a:off x="2399677" y="2267547"/>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a:xfrm>
            <a:off x="3012403" y="1745313"/>
            <a:ext cx="1104551" cy="58880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Cellular Radio </a:t>
            </a:r>
            <a:r>
              <a:rPr lang="en-GB" dirty="0" smtClean="0">
                <a:solidFill>
                  <a:schemeClr val="tx1"/>
                </a:solidFill>
              </a:rPr>
              <a:t>AN</a:t>
            </a:r>
          </a:p>
          <a:p>
            <a:pPr algn="ctr"/>
            <a:r>
              <a:rPr lang="en-GB" dirty="0">
                <a:solidFill>
                  <a:schemeClr val="tx1"/>
                </a:solidFill>
              </a:rPr>
              <a:t>(e.g. NR</a:t>
            </a:r>
            <a:r>
              <a:rPr lang="en-GB" dirty="0" smtClean="0">
                <a:solidFill>
                  <a:schemeClr val="tx1"/>
                </a:solidFill>
              </a:rPr>
              <a:t>) </a:t>
            </a:r>
          </a:p>
        </p:txBody>
      </p:sp>
      <p:cxnSp>
        <p:nvCxnSpPr>
          <p:cNvPr id="90" name="Straight Connector 89"/>
          <p:cNvCxnSpPr/>
          <p:nvPr/>
        </p:nvCxnSpPr>
        <p:spPr>
          <a:xfrm flipV="1">
            <a:off x="4117552" y="2185883"/>
            <a:ext cx="565249" cy="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1476788" y="2142038"/>
            <a:ext cx="874543" cy="477054"/>
          </a:xfrm>
          <a:prstGeom prst="rect">
            <a:avLst/>
          </a:prstGeom>
          <a:noFill/>
          <a:ln>
            <a:solidFill>
              <a:srgbClr val="00B0F0"/>
            </a:solidFill>
          </a:ln>
        </p:spPr>
        <p:txBody>
          <a:bodyPr wrap="square" rtlCol="0">
            <a:spAutoFit/>
          </a:bodyPr>
          <a:lstStyle/>
          <a:p>
            <a:pPr algn="ctr"/>
            <a:endParaRPr lang="en-GB" sz="400" dirty="0" smtClean="0">
              <a:latin typeface="+mn-lt"/>
            </a:endParaRPr>
          </a:p>
          <a:p>
            <a:pPr algn="ctr"/>
            <a:r>
              <a:rPr lang="en-GB" sz="700" dirty="0" smtClean="0">
                <a:latin typeface="+mn-lt"/>
              </a:rPr>
              <a:t>Traffic combining, splitting </a:t>
            </a:r>
            <a:r>
              <a:rPr lang="en-GB" sz="700" dirty="0">
                <a:latin typeface="+mn-lt"/>
              </a:rPr>
              <a:t>and steering</a:t>
            </a:r>
          </a:p>
        </p:txBody>
      </p:sp>
      <p:sp>
        <p:nvSpPr>
          <p:cNvPr id="92" name="TextBox 91"/>
          <p:cNvSpPr txBox="1"/>
          <p:nvPr/>
        </p:nvSpPr>
        <p:spPr>
          <a:xfrm>
            <a:off x="6517479" y="2170106"/>
            <a:ext cx="881289" cy="415498"/>
          </a:xfrm>
          <a:prstGeom prst="rect">
            <a:avLst/>
          </a:prstGeom>
          <a:noFill/>
          <a:ln>
            <a:solidFill>
              <a:srgbClr val="00B0F0"/>
            </a:solidFill>
          </a:ln>
        </p:spPr>
        <p:txBody>
          <a:bodyPr wrap="square" rtlCol="0">
            <a:spAutoFit/>
          </a:bodyPr>
          <a:lstStyle/>
          <a:p>
            <a:pPr algn="ctr"/>
            <a:r>
              <a:rPr lang="en-GB" sz="700" dirty="0" smtClean="0">
                <a:latin typeface="+mn-lt"/>
              </a:rPr>
              <a:t>Traffic combining,  </a:t>
            </a:r>
            <a:r>
              <a:rPr lang="en-GB" sz="700" dirty="0">
                <a:latin typeface="+mn-lt"/>
              </a:rPr>
              <a:t>splitting and steering</a:t>
            </a:r>
          </a:p>
        </p:txBody>
      </p:sp>
      <p:sp>
        <p:nvSpPr>
          <p:cNvPr id="93" name="TextBox 92"/>
          <p:cNvSpPr txBox="1"/>
          <p:nvPr/>
        </p:nvSpPr>
        <p:spPr>
          <a:xfrm>
            <a:off x="643919" y="2646561"/>
            <a:ext cx="1473958" cy="415498"/>
          </a:xfrm>
          <a:prstGeom prst="rect">
            <a:avLst/>
          </a:prstGeom>
          <a:solidFill>
            <a:schemeClr val="bg1"/>
          </a:solidFill>
          <a:ln>
            <a:solidFill>
              <a:srgbClr val="00B0F0"/>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4" name="TextBox 93"/>
          <p:cNvSpPr txBox="1"/>
          <p:nvPr/>
        </p:nvSpPr>
        <p:spPr>
          <a:xfrm>
            <a:off x="1469085" y="3098995"/>
            <a:ext cx="793708" cy="415498"/>
          </a:xfrm>
          <a:prstGeom prst="rect">
            <a:avLst/>
          </a:prstGeom>
          <a:noFill/>
          <a:ln>
            <a:solidFill>
              <a:schemeClr val="tx1"/>
            </a:solidFill>
            <a:prstDash val="dash"/>
          </a:ln>
        </p:spPr>
        <p:txBody>
          <a:bodyPr wrap="square" rtlCol="0">
            <a:spAutoFit/>
          </a:bodyPr>
          <a:lstStyle/>
          <a:p>
            <a:pPr algn="ctr"/>
            <a:r>
              <a:rPr lang="en-GB" sz="700" dirty="0" smtClean="0">
                <a:latin typeface="+mn-lt"/>
              </a:rPr>
              <a:t>Local WiFi Auth credentials</a:t>
            </a:r>
          </a:p>
          <a:p>
            <a:pPr algn="ctr"/>
            <a:r>
              <a:rPr lang="en-GB" sz="700" dirty="0" smtClean="0">
                <a:latin typeface="+mn-lt"/>
              </a:rPr>
              <a:t>(Optional)</a:t>
            </a:r>
            <a:endParaRPr lang="en-GB" sz="700" dirty="0">
              <a:latin typeface="+mn-lt"/>
            </a:endParaRPr>
          </a:p>
        </p:txBody>
      </p:sp>
      <p:cxnSp>
        <p:nvCxnSpPr>
          <p:cNvPr id="95" name="Elbow Connector 94"/>
          <p:cNvCxnSpPr>
            <a:stCxn id="94" idx="3"/>
            <a:endCxn id="79" idx="2"/>
          </p:cNvCxnSpPr>
          <p:nvPr/>
        </p:nvCxnSpPr>
        <p:spPr>
          <a:xfrm flipV="1">
            <a:off x="2262793" y="2833921"/>
            <a:ext cx="2762812" cy="472823"/>
          </a:xfrm>
          <a:prstGeom prst="bentConnector2">
            <a:avLst/>
          </a:prstGeom>
          <a:ln>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2390309" y="2013795"/>
            <a:ext cx="516488" cy="230832"/>
          </a:xfrm>
          <a:prstGeom prst="rect">
            <a:avLst/>
          </a:prstGeom>
          <a:noFill/>
        </p:spPr>
        <p:txBody>
          <a:bodyPr wrap="none" rtlCol="0">
            <a:spAutoFit/>
          </a:bodyPr>
          <a:lstStyle/>
          <a:p>
            <a:r>
              <a:rPr lang="en-GB" sz="900" dirty="0" smtClean="0">
                <a:latin typeface="+mn-lt"/>
              </a:rPr>
              <a:t>e.g. NR</a:t>
            </a:r>
            <a:endParaRPr lang="en-GB" sz="900" dirty="0">
              <a:latin typeface="+mn-lt"/>
            </a:endParaRPr>
          </a:p>
        </p:txBody>
      </p:sp>
      <p:sp>
        <p:nvSpPr>
          <p:cNvPr id="40" name="TextBox 39"/>
          <p:cNvSpPr txBox="1"/>
          <p:nvPr/>
        </p:nvSpPr>
        <p:spPr>
          <a:xfrm>
            <a:off x="3784633" y="2305827"/>
            <a:ext cx="453970" cy="200055"/>
          </a:xfrm>
          <a:prstGeom prst="rect">
            <a:avLst/>
          </a:prstGeom>
          <a:noFill/>
        </p:spPr>
        <p:txBody>
          <a:bodyPr wrap="none" rtlCol="0">
            <a:spAutoFit/>
          </a:bodyPr>
          <a:lstStyle/>
          <a:p>
            <a:r>
              <a:rPr lang="en-GB" sz="700" dirty="0" smtClean="0">
                <a:latin typeface="+mn-lt"/>
              </a:rPr>
              <a:t>NOTE 2</a:t>
            </a:r>
            <a:endParaRPr lang="en-GB" sz="700" dirty="0">
              <a:latin typeface="+mn-lt"/>
            </a:endParaRPr>
          </a:p>
        </p:txBody>
      </p:sp>
    </p:spTree>
    <p:extLst>
      <p:ext uri="{BB962C8B-B14F-4D97-AF65-F5344CB8AC3E}">
        <p14:creationId xmlns:p14="http://schemas.microsoft.com/office/powerpoint/2010/main" xmlns="" val="3970856560"/>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Elbow Connector 51"/>
          <p:cNvCxnSpPr/>
          <p:nvPr/>
        </p:nvCxnSpPr>
        <p:spPr>
          <a:xfrm>
            <a:off x="914555" y="2533577"/>
            <a:ext cx="5604788" cy="560998"/>
          </a:xfrm>
          <a:prstGeom prst="bentConnector3">
            <a:avLst>
              <a:gd name="adj1" fmla="val 204"/>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51633"/>
            <a:ext cx="9232491" cy="698532"/>
          </a:xfrm>
        </p:spPr>
        <p:txBody>
          <a:bodyPr/>
          <a:lstStyle/>
          <a:p>
            <a:pPr algn="l"/>
            <a:r>
              <a:rPr lang="en-GB" sz="2000" dirty="0" smtClean="0"/>
              <a:t>Use Case 6b: NG UE connects to WLAN and cellular radio access that uses the wireline access network as backhaul (untrusted) simultaneously</a:t>
            </a:r>
            <a:endParaRPr lang="en-GB" sz="2000" dirty="0"/>
          </a:p>
        </p:txBody>
      </p:sp>
      <p:sp>
        <p:nvSpPr>
          <p:cNvPr id="3" name="Rectangle 2"/>
          <p:cNvSpPr/>
          <p:nvPr/>
        </p:nvSpPr>
        <p:spPr>
          <a:xfrm>
            <a:off x="79185" y="606524"/>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14977"/>
            <a:ext cx="8969280" cy="313971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176386"/>
            <a:ext cx="8969279" cy="53504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79185" y="4010776"/>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cxnSp>
        <p:nvCxnSpPr>
          <p:cNvPr id="64" name="Straight Arrow Connector 63"/>
          <p:cNvCxnSpPr/>
          <p:nvPr/>
        </p:nvCxnSpPr>
        <p:spPr>
          <a:xfrm>
            <a:off x="7677753" y="2465892"/>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690454" y="2646075"/>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8185572" y="2343486"/>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8197389" y="2535137"/>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68" name="TextBox 67"/>
          <p:cNvSpPr txBox="1"/>
          <p:nvPr/>
        </p:nvSpPr>
        <p:spPr>
          <a:xfrm>
            <a:off x="84792" y="796490"/>
            <a:ext cx="9014964" cy="923330"/>
          </a:xfrm>
          <a:prstGeom prst="rect">
            <a:avLst/>
          </a:prstGeom>
          <a:noFill/>
        </p:spPr>
        <p:txBody>
          <a:bodyPr wrap="square" rtlCol="0">
            <a:spAutoFit/>
          </a:bodyPr>
          <a:lstStyle/>
          <a:p>
            <a:pPr marL="177800" indent="-177800">
              <a:buFont typeface="Arial" panose="020B0604020202020204" pitchFamily="34" charset="0"/>
              <a:buChar char="•"/>
            </a:pPr>
            <a:r>
              <a:rPr lang="en-US" sz="900" dirty="0">
                <a:latin typeface="+mn-lt"/>
              </a:rPr>
              <a:t>This use case covers all the properties and features of use case 4b, with the additional capability that:-</a:t>
            </a:r>
          </a:p>
          <a:p>
            <a:pPr marL="355600" lvl="1" indent="-177800">
              <a:buFont typeface="Arial" panose="020B0604020202020204" pitchFamily="34" charset="0"/>
              <a:buChar char="•"/>
            </a:pPr>
            <a:r>
              <a:rPr lang="en-US" sz="900" dirty="0">
                <a:latin typeface="+mn-lt"/>
              </a:rPr>
              <a:t>The wireline AN act as backhaul to the cellular radio AN that is typically based on radio solution (e.g. small cell) to provide in-building cellular coverage</a:t>
            </a:r>
          </a:p>
          <a:p>
            <a:pPr marL="355600" lvl="1" indent="-177800">
              <a:buFont typeface="Arial" panose="020B0604020202020204" pitchFamily="34" charset="0"/>
              <a:buChar char="•"/>
            </a:pPr>
            <a:r>
              <a:rPr lang="en-US" sz="900" dirty="0">
                <a:latin typeface="+mn-lt"/>
              </a:rPr>
              <a:t>the </a:t>
            </a:r>
            <a:r>
              <a:rPr lang="en-GB" sz="900" dirty="0">
                <a:latin typeface="+mn-lt"/>
              </a:rPr>
              <a:t>wireline AN needs to be able to provide bandwidth management and traffic policing across the two access types (i.e. fixed AN and cellular AN) according to operator policies</a:t>
            </a:r>
          </a:p>
          <a:p>
            <a:pPr marL="355600" lvl="1"/>
            <a:r>
              <a:rPr lang="en-US" sz="900" dirty="0">
                <a:latin typeface="+mn-lt"/>
              </a:rPr>
              <a:t>Note : There may be limitations in the level of </a:t>
            </a:r>
            <a:r>
              <a:rPr lang="en-US" sz="900" dirty="0" err="1">
                <a:latin typeface="+mn-lt"/>
              </a:rPr>
              <a:t>QoS</a:t>
            </a:r>
            <a:r>
              <a:rPr lang="en-US" sz="900" dirty="0">
                <a:latin typeface="+mn-lt"/>
              </a:rPr>
              <a:t>, bandwidth management and traffic policing that can be provided over an untrusted wireline access network</a:t>
            </a:r>
          </a:p>
          <a:p>
            <a:pPr marL="533400" lvl="1" indent="-358775"/>
            <a:r>
              <a:rPr lang="en-GB" sz="900" dirty="0">
                <a:latin typeface="+mn-lt"/>
              </a:rPr>
              <a:t>Note: This use case can be used concurrently with use case 4b if there is an outage to the small cell cellular radio AN or its backhaul (wireline AN), i.e. NG UE can use the macro coverage provided by cellular radio AN of use case 4b</a:t>
            </a:r>
          </a:p>
        </p:txBody>
      </p:sp>
      <p:sp>
        <p:nvSpPr>
          <p:cNvPr id="7" name="Rectangle 6"/>
          <p:cNvSpPr/>
          <p:nvPr/>
        </p:nvSpPr>
        <p:spPr>
          <a:xfrm>
            <a:off x="79184" y="4243506"/>
            <a:ext cx="8969280" cy="246221"/>
          </a:xfrm>
          <a:prstGeom prst="rect">
            <a:avLst/>
          </a:prstGeom>
        </p:spPr>
        <p:txBody>
          <a:bodyPr wrap="square">
            <a:spAutoFit/>
          </a:bodyPr>
          <a:lstStyle/>
          <a:p>
            <a:pPr marL="171450" indent="-171450">
              <a:buFont typeface="Arial" panose="020B0604020202020204" pitchFamily="34" charset="0"/>
              <a:buChar char="•"/>
              <a:defRPr/>
            </a:pPr>
            <a:r>
              <a:rPr lang="en-GB" dirty="0">
                <a:latin typeface="+mn-lt"/>
              </a:rPr>
              <a:t>Same as in use case 6a, but subject to the level of </a:t>
            </a:r>
            <a:r>
              <a:rPr lang="en-GB" dirty="0" err="1">
                <a:latin typeface="+mn-lt"/>
              </a:rPr>
              <a:t>QoS</a:t>
            </a:r>
            <a:r>
              <a:rPr lang="en-GB" dirty="0">
                <a:latin typeface="+mn-lt"/>
              </a:rPr>
              <a:t> supported by the untrusted AN, which may impact the </a:t>
            </a:r>
            <a:r>
              <a:rPr lang="en-GB" dirty="0" err="1">
                <a:latin typeface="+mn-lt"/>
              </a:rPr>
              <a:t>NextGen</a:t>
            </a:r>
            <a:r>
              <a:rPr lang="en-GB" dirty="0">
                <a:latin typeface="+mn-lt"/>
              </a:rPr>
              <a:t> core operator’s AN selection policies.</a:t>
            </a:r>
          </a:p>
        </p:txBody>
      </p:sp>
      <p:sp>
        <p:nvSpPr>
          <p:cNvPr id="39" name="TextBox 38"/>
          <p:cNvSpPr txBox="1"/>
          <p:nvPr/>
        </p:nvSpPr>
        <p:spPr>
          <a:xfrm>
            <a:off x="137258" y="3601058"/>
            <a:ext cx="8812685" cy="461665"/>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this use case is connected, authenticated etc. is outside of the scope of this use case since it is performed by a third party which does not own the NextGen Core</a:t>
            </a:r>
            <a:r>
              <a:rPr lang="en-GB" sz="800" dirty="0" smtClean="0">
                <a:latin typeface="+mn-lt"/>
              </a:rPr>
              <a:t>.</a:t>
            </a:r>
          </a:p>
          <a:p>
            <a:r>
              <a:rPr lang="en-GB" sz="800" dirty="0">
                <a:latin typeface="+mn-lt"/>
              </a:rPr>
              <a:t>NOTE 2: The cellular radio AN uses the </a:t>
            </a:r>
            <a:r>
              <a:rPr lang="en-GB" sz="800" dirty="0" smtClean="0">
                <a:latin typeface="+mn-lt"/>
              </a:rPr>
              <a:t>third party Gateway and wireline </a:t>
            </a:r>
            <a:r>
              <a:rPr lang="en-GB" sz="800" dirty="0">
                <a:latin typeface="+mn-lt"/>
              </a:rPr>
              <a:t>AN as backhaul.</a:t>
            </a:r>
          </a:p>
          <a:p>
            <a:r>
              <a:rPr lang="en-GB" sz="800" dirty="0" smtClean="0">
                <a:latin typeface="+mn-lt"/>
              </a:rPr>
              <a:t> </a:t>
            </a:r>
            <a:endParaRPr lang="en-GB" sz="800" dirty="0">
              <a:latin typeface="+mn-lt"/>
            </a:endParaRPr>
          </a:p>
        </p:txBody>
      </p:sp>
      <p:sp>
        <p:nvSpPr>
          <p:cNvPr id="40" name="Rectangle 39"/>
          <p:cNvSpPr/>
          <p:nvPr/>
        </p:nvSpPr>
        <p:spPr>
          <a:xfrm>
            <a:off x="6515757" y="1952293"/>
            <a:ext cx="1047077"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NextGen Core</a:t>
            </a:r>
            <a:endParaRPr lang="en-GB" sz="1100" dirty="0">
              <a:solidFill>
                <a:schemeClr val="tx1"/>
              </a:solidFill>
            </a:endParaRPr>
          </a:p>
        </p:txBody>
      </p:sp>
      <p:sp>
        <p:nvSpPr>
          <p:cNvPr id="41" name="Rectangle 40"/>
          <p:cNvSpPr/>
          <p:nvPr/>
        </p:nvSpPr>
        <p:spPr>
          <a:xfrm>
            <a:off x="516347" y="1842950"/>
            <a:ext cx="1582981" cy="168161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NG UE</a:t>
            </a:r>
          </a:p>
        </p:txBody>
      </p:sp>
      <p:cxnSp>
        <p:nvCxnSpPr>
          <p:cNvPr id="42" name="Straight Connector 41"/>
          <p:cNvCxnSpPr/>
          <p:nvPr/>
        </p:nvCxnSpPr>
        <p:spPr>
          <a:xfrm>
            <a:off x="2102021" y="2606489"/>
            <a:ext cx="658682" cy="9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093244" y="2978293"/>
            <a:ext cx="2226272" cy="37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4331310" y="1816275"/>
            <a:ext cx="1583267" cy="1584171"/>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Wireline AN </a:t>
            </a:r>
          </a:p>
          <a:p>
            <a:pPr algn="ctr"/>
            <a:r>
              <a:rPr lang="en-GB" sz="1050" dirty="0" smtClean="0">
                <a:solidFill>
                  <a:schemeClr val="tx1"/>
                </a:solidFill>
              </a:rPr>
              <a:t>(e.g. fibre)</a:t>
            </a:r>
            <a:endParaRPr lang="en-GB" sz="1050" dirty="0">
              <a:solidFill>
                <a:schemeClr val="tx1"/>
              </a:solidFill>
            </a:endParaRPr>
          </a:p>
        </p:txBody>
      </p:sp>
      <p:sp>
        <p:nvSpPr>
          <p:cNvPr id="46" name="TextBox 45"/>
          <p:cNvSpPr txBox="1"/>
          <p:nvPr/>
        </p:nvSpPr>
        <p:spPr>
          <a:xfrm>
            <a:off x="2186152" y="2667216"/>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47" name="TextBox 46"/>
          <p:cNvSpPr txBox="1"/>
          <p:nvPr/>
        </p:nvSpPr>
        <p:spPr>
          <a:xfrm>
            <a:off x="3908053" y="2680024"/>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48" name="Rectangle 47"/>
          <p:cNvSpPr/>
          <p:nvPr/>
        </p:nvSpPr>
        <p:spPr>
          <a:xfrm>
            <a:off x="4327876" y="2263137"/>
            <a:ext cx="649819" cy="93145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cxnSp>
        <p:nvCxnSpPr>
          <p:cNvPr id="49" name="Straight Connector 48"/>
          <p:cNvCxnSpPr/>
          <p:nvPr/>
        </p:nvCxnSpPr>
        <p:spPr>
          <a:xfrm>
            <a:off x="5923130" y="2804520"/>
            <a:ext cx="584708" cy="5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4722431" y="3156457"/>
            <a:ext cx="453970" cy="200055"/>
          </a:xfrm>
          <a:prstGeom prst="rect">
            <a:avLst/>
          </a:prstGeom>
          <a:noFill/>
        </p:spPr>
        <p:txBody>
          <a:bodyPr wrap="none" rtlCol="0">
            <a:spAutoFit/>
          </a:bodyPr>
          <a:lstStyle/>
          <a:p>
            <a:r>
              <a:rPr lang="en-GB" sz="700" dirty="0" smtClean="0">
                <a:latin typeface="+mn-lt"/>
              </a:rPr>
              <a:t>NOTE 1</a:t>
            </a:r>
            <a:endParaRPr lang="en-GB" sz="700" dirty="0">
              <a:latin typeface="+mn-lt"/>
            </a:endParaRPr>
          </a:p>
        </p:txBody>
      </p:sp>
      <p:sp>
        <p:nvSpPr>
          <p:cNvPr id="51" name="TextBox 50"/>
          <p:cNvSpPr txBox="1"/>
          <p:nvPr/>
        </p:nvSpPr>
        <p:spPr>
          <a:xfrm>
            <a:off x="2860733" y="2809176"/>
            <a:ext cx="590226" cy="230832"/>
          </a:xfrm>
          <a:prstGeom prst="rect">
            <a:avLst/>
          </a:prstGeom>
          <a:noFill/>
        </p:spPr>
        <p:txBody>
          <a:bodyPr wrap="none" rtlCol="0">
            <a:spAutoFit/>
          </a:bodyPr>
          <a:lstStyle/>
          <a:p>
            <a:r>
              <a:rPr lang="en-GB" sz="900" dirty="0" smtClean="0">
                <a:latin typeface="+mn-lt"/>
              </a:rPr>
              <a:t>e.g. WiFi</a:t>
            </a:r>
            <a:endParaRPr lang="en-GB" sz="900" dirty="0">
              <a:latin typeface="+mn-lt"/>
            </a:endParaRPr>
          </a:p>
        </p:txBody>
      </p:sp>
      <p:cxnSp>
        <p:nvCxnSpPr>
          <p:cNvPr id="53" name="Straight Arrow Connector 52"/>
          <p:cNvCxnSpPr/>
          <p:nvPr/>
        </p:nvCxnSpPr>
        <p:spPr>
          <a:xfrm>
            <a:off x="1819724" y="2308026"/>
            <a:ext cx="4683433" cy="1527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3998793" y="2681785"/>
            <a:ext cx="2504364" cy="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3998793" y="2913797"/>
            <a:ext cx="2497540" cy="6824"/>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flipV="1">
            <a:off x="2114748" y="2898604"/>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2107247" y="2687481"/>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8" name="Rectangle 57"/>
          <p:cNvSpPr/>
          <p:nvPr/>
        </p:nvSpPr>
        <p:spPr>
          <a:xfrm>
            <a:off x="2768103" y="2183202"/>
            <a:ext cx="1104551" cy="57108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a:solidFill>
                  <a:schemeClr val="tx1"/>
                </a:solidFill>
              </a:rPr>
              <a:t>Cellular Radio </a:t>
            </a:r>
            <a:r>
              <a:rPr lang="en-GB" sz="1050" dirty="0" smtClean="0">
                <a:solidFill>
                  <a:schemeClr val="tx1"/>
                </a:solidFill>
              </a:rPr>
              <a:t>AN</a:t>
            </a:r>
          </a:p>
          <a:p>
            <a:pPr algn="ctr"/>
            <a:r>
              <a:rPr lang="en-GB" sz="1050" dirty="0">
                <a:solidFill>
                  <a:schemeClr val="tx1"/>
                </a:solidFill>
              </a:rPr>
              <a:t>(e.g. NR</a:t>
            </a:r>
            <a:r>
              <a:rPr lang="en-GB" sz="1050" dirty="0" smtClean="0">
                <a:solidFill>
                  <a:schemeClr val="tx1"/>
                </a:solidFill>
              </a:rPr>
              <a:t>) </a:t>
            </a:r>
          </a:p>
        </p:txBody>
      </p:sp>
      <p:cxnSp>
        <p:nvCxnSpPr>
          <p:cNvPr id="59" name="Straight Connector 58"/>
          <p:cNvCxnSpPr/>
          <p:nvPr/>
        </p:nvCxnSpPr>
        <p:spPr>
          <a:xfrm flipV="1">
            <a:off x="3873252" y="2606465"/>
            <a:ext cx="446071" cy="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1169809" y="2592808"/>
            <a:ext cx="923435" cy="415498"/>
          </a:xfrm>
          <a:prstGeom prst="rect">
            <a:avLst/>
          </a:prstGeom>
          <a:noFill/>
          <a:ln>
            <a:solidFill>
              <a:schemeClr val="accent1"/>
            </a:solidFill>
          </a:ln>
        </p:spPr>
        <p:txBody>
          <a:bodyPr wrap="square" rtlCol="0">
            <a:spAutoFit/>
          </a:bodyPr>
          <a:lstStyle/>
          <a:p>
            <a:pPr algn="ctr"/>
            <a:r>
              <a:rPr lang="en-GB" sz="700" dirty="0">
                <a:latin typeface="+mn-lt"/>
              </a:rPr>
              <a:t>Traffic </a:t>
            </a:r>
            <a:r>
              <a:rPr lang="en-GB" sz="700" dirty="0" smtClean="0">
                <a:latin typeface="+mn-lt"/>
              </a:rPr>
              <a:t>combining, splitting </a:t>
            </a:r>
            <a:r>
              <a:rPr lang="en-GB" sz="700" dirty="0">
                <a:latin typeface="+mn-lt"/>
              </a:rPr>
              <a:t>and steering</a:t>
            </a:r>
          </a:p>
        </p:txBody>
      </p:sp>
      <p:sp>
        <p:nvSpPr>
          <p:cNvPr id="61" name="TextBox 60"/>
          <p:cNvSpPr txBox="1"/>
          <p:nvPr/>
        </p:nvSpPr>
        <p:spPr>
          <a:xfrm>
            <a:off x="6507838" y="2614169"/>
            <a:ext cx="926985" cy="415498"/>
          </a:xfrm>
          <a:prstGeom prst="rect">
            <a:avLst/>
          </a:prstGeom>
          <a:noFill/>
          <a:ln>
            <a:solidFill>
              <a:schemeClr val="accent1"/>
            </a:solidFill>
          </a:ln>
        </p:spPr>
        <p:txBody>
          <a:bodyPr wrap="square" rtlCol="0">
            <a:spAutoFit/>
          </a:bodyPr>
          <a:lstStyle/>
          <a:p>
            <a:pPr algn="ctr"/>
            <a:r>
              <a:rPr lang="en-GB" sz="700" dirty="0">
                <a:latin typeface="+mn-lt"/>
              </a:rPr>
              <a:t>Traffic </a:t>
            </a:r>
            <a:r>
              <a:rPr lang="en-GB" sz="700" dirty="0" smtClean="0">
                <a:latin typeface="+mn-lt"/>
              </a:rPr>
              <a:t>combining, splitting </a:t>
            </a:r>
            <a:r>
              <a:rPr lang="en-GB" sz="700" dirty="0">
                <a:latin typeface="+mn-lt"/>
              </a:rPr>
              <a:t>and steering</a:t>
            </a:r>
          </a:p>
        </p:txBody>
      </p:sp>
      <p:sp>
        <p:nvSpPr>
          <p:cNvPr id="62" name="Rectangle 61"/>
          <p:cNvSpPr/>
          <p:nvPr/>
        </p:nvSpPr>
        <p:spPr>
          <a:xfrm>
            <a:off x="5263177" y="2251176"/>
            <a:ext cx="649819" cy="99106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Core</a:t>
            </a:r>
          </a:p>
        </p:txBody>
      </p:sp>
      <p:sp>
        <p:nvSpPr>
          <p:cNvPr id="63" name="TextBox 62"/>
          <p:cNvSpPr txBox="1"/>
          <p:nvPr/>
        </p:nvSpPr>
        <p:spPr>
          <a:xfrm>
            <a:off x="675219" y="3173669"/>
            <a:ext cx="764474" cy="307777"/>
          </a:xfrm>
          <a:prstGeom prst="rect">
            <a:avLst/>
          </a:prstGeom>
          <a:noFill/>
          <a:ln>
            <a:solidFill>
              <a:schemeClr val="tx1"/>
            </a:solidFill>
          </a:ln>
        </p:spPr>
        <p:txBody>
          <a:bodyPr wrap="square" rtlCol="0">
            <a:spAutoFit/>
          </a:bodyPr>
          <a:lstStyle/>
          <a:p>
            <a:pPr algn="ctr"/>
            <a:r>
              <a:rPr lang="en-GB" sz="700" dirty="0" smtClean="0">
                <a:latin typeface="+mn-lt"/>
              </a:rPr>
              <a:t>Local WiFi Auth credentials</a:t>
            </a:r>
            <a:endParaRPr lang="en-GB" sz="700" dirty="0">
              <a:latin typeface="+mn-lt"/>
            </a:endParaRPr>
          </a:p>
        </p:txBody>
      </p:sp>
      <p:cxnSp>
        <p:nvCxnSpPr>
          <p:cNvPr id="80" name="Elbow Connector 79"/>
          <p:cNvCxnSpPr>
            <a:stCxn id="63" idx="3"/>
            <a:endCxn id="48" idx="2"/>
          </p:cNvCxnSpPr>
          <p:nvPr/>
        </p:nvCxnSpPr>
        <p:spPr>
          <a:xfrm flipV="1">
            <a:off x="1439693" y="3194589"/>
            <a:ext cx="3213093" cy="13296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633209" y="2110229"/>
            <a:ext cx="1299002" cy="415498"/>
          </a:xfrm>
          <a:prstGeom prst="rect">
            <a:avLst/>
          </a:prstGeom>
          <a:solidFill>
            <a:schemeClr val="bg1"/>
          </a:solid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7" name="TextBox 96"/>
          <p:cNvSpPr txBox="1"/>
          <p:nvPr/>
        </p:nvSpPr>
        <p:spPr>
          <a:xfrm>
            <a:off x="2146815" y="2443596"/>
            <a:ext cx="516488" cy="230832"/>
          </a:xfrm>
          <a:prstGeom prst="rect">
            <a:avLst/>
          </a:prstGeom>
          <a:noFill/>
        </p:spPr>
        <p:txBody>
          <a:bodyPr wrap="none" rtlCol="0">
            <a:spAutoFit/>
          </a:bodyPr>
          <a:lstStyle/>
          <a:p>
            <a:r>
              <a:rPr lang="en-GB" sz="900" dirty="0" smtClean="0">
                <a:latin typeface="+mn-lt"/>
              </a:rPr>
              <a:t>e.g. NR</a:t>
            </a:r>
            <a:endParaRPr lang="en-GB" sz="900" dirty="0">
              <a:latin typeface="+mn-lt"/>
            </a:endParaRPr>
          </a:p>
        </p:txBody>
      </p:sp>
      <p:sp>
        <p:nvSpPr>
          <p:cNvPr id="69" name="TextBox 68"/>
          <p:cNvSpPr txBox="1"/>
          <p:nvPr/>
        </p:nvSpPr>
        <p:spPr>
          <a:xfrm>
            <a:off x="3416812" y="2717682"/>
            <a:ext cx="453970" cy="200055"/>
          </a:xfrm>
          <a:prstGeom prst="rect">
            <a:avLst/>
          </a:prstGeom>
          <a:noFill/>
        </p:spPr>
        <p:txBody>
          <a:bodyPr wrap="none" rtlCol="0">
            <a:spAutoFit/>
          </a:bodyPr>
          <a:lstStyle/>
          <a:p>
            <a:r>
              <a:rPr lang="en-GB" sz="700" dirty="0" smtClean="0">
                <a:latin typeface="+mn-lt"/>
              </a:rPr>
              <a:t>NOTE 2</a:t>
            </a:r>
            <a:endParaRPr lang="en-GB" sz="700" dirty="0">
              <a:latin typeface="+mn-lt"/>
            </a:endParaRPr>
          </a:p>
        </p:txBody>
      </p:sp>
    </p:spTree>
    <p:extLst>
      <p:ext uri="{BB962C8B-B14F-4D97-AF65-F5344CB8AC3E}">
        <p14:creationId xmlns:p14="http://schemas.microsoft.com/office/powerpoint/2010/main" xmlns="" val="653249547"/>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859" y="68212"/>
            <a:ext cx="8433824" cy="857250"/>
          </a:xfrm>
        </p:spPr>
        <p:txBody>
          <a:bodyPr/>
          <a:lstStyle/>
          <a:p>
            <a:pPr algn="l"/>
            <a:r>
              <a:rPr lang="en-GB" sz="2400" dirty="0" smtClean="0"/>
              <a:t>Summary of Use Cases, “Trusted and managed” and “Untrusted” deployment models</a:t>
            </a:r>
            <a:endParaRPr lang="en-GB" sz="2400" dirty="0"/>
          </a:p>
        </p:txBody>
      </p:sp>
      <p:sp>
        <p:nvSpPr>
          <p:cNvPr id="4" name="Right Triangle 3"/>
          <p:cNvSpPr/>
          <p:nvPr/>
        </p:nvSpPr>
        <p:spPr>
          <a:xfrm>
            <a:off x="473374" y="1538036"/>
            <a:ext cx="2095157" cy="726062"/>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ight Triangle 4"/>
          <p:cNvSpPr/>
          <p:nvPr/>
        </p:nvSpPr>
        <p:spPr>
          <a:xfrm rot="10800000">
            <a:off x="473374" y="1523518"/>
            <a:ext cx="2095157" cy="72606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11"/>
          <p:cNvGrpSpPr/>
          <p:nvPr/>
        </p:nvGrpSpPr>
        <p:grpSpPr>
          <a:xfrm>
            <a:off x="464463" y="1472771"/>
            <a:ext cx="7886700" cy="2397708"/>
            <a:chOff x="628650" y="941069"/>
            <a:chExt cx="7494252" cy="2397708"/>
          </a:xfrm>
        </p:grpSpPr>
        <p:graphicFrame>
          <p:nvGraphicFramePr>
            <p:cNvPr id="7" name="Content Placeholder 3"/>
            <p:cNvGraphicFramePr>
              <a:graphicFrameLocks/>
            </p:cNvGraphicFramePr>
            <p:nvPr>
              <p:extLst>
                <p:ext uri="{D42A27DB-BD31-4B8C-83A1-F6EECF244321}">
                  <p14:modId xmlns:p14="http://schemas.microsoft.com/office/powerpoint/2010/main" xmlns="" val="1324590595"/>
                </p:ext>
              </p:extLst>
            </p:nvPr>
          </p:nvGraphicFramePr>
          <p:xfrm>
            <a:off x="628650" y="991817"/>
            <a:ext cx="7494252" cy="2346960"/>
          </p:xfrm>
          <a:graphic>
            <a:graphicData uri="http://schemas.openxmlformats.org/drawingml/2006/table">
              <a:tbl>
                <a:tblPr firstRow="1" bandRow="1">
                  <a:tableStyleId>{5940675A-B579-460E-94D1-54222C63F5DA}</a:tableStyleId>
                </a:tblPr>
                <a:tblGrid>
                  <a:gridCol w="2080154"/>
                  <a:gridCol w="2862262"/>
                  <a:gridCol w="2944284"/>
                </a:tblGrid>
                <a:tr h="374227">
                  <a:tc>
                    <a:txBody>
                      <a:bodyPr/>
                      <a:lstStyle/>
                      <a:p>
                        <a:endParaRPr lang="en-GB" sz="1400" dirty="0" smtClean="0"/>
                      </a:p>
                      <a:p>
                        <a:endParaRPr lang="en-GB" sz="1400" dirty="0" smtClean="0"/>
                      </a:p>
                      <a:p>
                        <a:endParaRPr lang="en-GB" sz="1400" dirty="0"/>
                      </a:p>
                    </a:txBody>
                    <a:tcPr/>
                  </a:tc>
                  <a:tc>
                    <a:txBody>
                      <a:bodyPr/>
                      <a:lstStyle/>
                      <a:p>
                        <a:r>
                          <a:rPr lang="en-GB" sz="1400" b="1" dirty="0" smtClean="0"/>
                          <a:t>Trusted</a:t>
                        </a:r>
                        <a:endParaRPr lang="en-GB" sz="1400" b="1" dirty="0">
                          <a:solidFill>
                            <a:schemeClr val="tx1"/>
                          </a:solidFill>
                        </a:endParaRPr>
                      </a:p>
                    </a:txBody>
                    <a:tcPr>
                      <a:solidFill>
                        <a:schemeClr val="accent1"/>
                      </a:solidFill>
                    </a:tcPr>
                  </a:tc>
                  <a:tc>
                    <a:txBody>
                      <a:bodyPr/>
                      <a:lstStyle/>
                      <a:p>
                        <a:r>
                          <a:rPr lang="en-GB" sz="1400" b="1" dirty="0" smtClean="0"/>
                          <a:t>Untrusted</a:t>
                        </a:r>
                        <a:endParaRPr lang="en-GB" sz="1400" b="1" dirty="0">
                          <a:solidFill>
                            <a:schemeClr val="tx1"/>
                          </a:solidFill>
                        </a:endParaRPr>
                      </a:p>
                    </a:txBody>
                    <a:tcPr>
                      <a:solidFill>
                        <a:schemeClr val="accent1"/>
                      </a:solidFill>
                    </a:tcPr>
                  </a:tc>
                </a:tr>
                <a:tr h="370840">
                  <a:tc>
                    <a:txBody>
                      <a:bodyPr/>
                      <a:lstStyle/>
                      <a:p>
                        <a:r>
                          <a:rPr lang="en-GB" sz="1200" b="1" dirty="0" smtClean="0"/>
                          <a:t>AN managed by the </a:t>
                        </a:r>
                        <a:r>
                          <a:rPr lang="en-GB" sz="1200" b="1" dirty="0" err="1" smtClean="0"/>
                          <a:t>NextGen</a:t>
                        </a:r>
                        <a:r>
                          <a:rPr lang="en-GB" sz="1200" b="1" baseline="0" dirty="0" smtClean="0"/>
                          <a:t> </a:t>
                        </a:r>
                        <a:r>
                          <a:rPr lang="en-GB" sz="1200" b="1" dirty="0" smtClean="0"/>
                          <a:t>operator</a:t>
                        </a:r>
                        <a:endParaRPr lang="en-GB" sz="1200" b="1" dirty="0"/>
                      </a:p>
                    </a:txBody>
                    <a:tcPr>
                      <a:solidFill>
                        <a:srgbClr val="92D050"/>
                      </a:solidFill>
                    </a:tcPr>
                  </a:tc>
                  <a:tc>
                    <a:txBody>
                      <a:bodyPr/>
                      <a:lstStyle/>
                      <a:p>
                        <a:r>
                          <a:rPr lang="en-GB" sz="1400" dirty="0" smtClean="0"/>
                          <a:t>In scope – </a:t>
                        </a:r>
                      </a:p>
                      <a:p>
                        <a:r>
                          <a:rPr lang="en-GB" sz="1400" u="none" dirty="0" smtClean="0"/>
                          <a:t>“</a:t>
                        </a:r>
                        <a:r>
                          <a:rPr lang="en-GB" sz="1400" u="sng" dirty="0" smtClean="0">
                            <a:solidFill>
                              <a:srgbClr val="7030A0"/>
                            </a:solidFill>
                          </a:rPr>
                          <a:t>Trusted</a:t>
                        </a:r>
                        <a:r>
                          <a:rPr lang="en-GB" sz="1400" u="sng" baseline="0" dirty="0" smtClean="0">
                            <a:solidFill>
                              <a:srgbClr val="7030A0"/>
                            </a:solidFill>
                          </a:rPr>
                          <a:t> and managed</a:t>
                        </a:r>
                        <a:r>
                          <a:rPr lang="en-GB" sz="1400" u="none" baseline="0" dirty="0" smtClean="0"/>
                          <a:t>”</a:t>
                        </a:r>
                      </a:p>
                      <a:p>
                        <a:endParaRPr lang="en-GB" sz="1400" b="0" u="none"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u="none" baseline="0" dirty="0" smtClean="0">
                            <a:solidFill>
                              <a:srgbClr val="FF0000"/>
                            </a:solidFill>
                          </a:rPr>
                          <a:t>Use case 1, 2, 3a, 4a, 5a &amp; 6a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u="none" dirty="0" smtClean="0">
                          <a:solidFill>
                            <a:srgbClr val="FF0000"/>
                          </a:solidFill>
                        </a:endParaRPr>
                      </a:p>
                    </a:txBody>
                    <a:tcPr>
                      <a:solidFill>
                        <a:schemeClr val="bg1"/>
                      </a:solidFill>
                    </a:tcPr>
                  </a:tc>
                  <a:tc rowSpan="2">
                    <a:txBody>
                      <a:bodyPr/>
                      <a:lstStyle/>
                      <a:p>
                        <a:endParaRPr lang="en-GB" sz="1400" dirty="0" smtClean="0"/>
                      </a:p>
                      <a:p>
                        <a:endParaRPr lang="en-GB" sz="900" dirty="0" smtClean="0"/>
                      </a:p>
                      <a:p>
                        <a:r>
                          <a:rPr lang="en-GB" sz="1400" dirty="0" smtClean="0"/>
                          <a:t>In scope – </a:t>
                        </a:r>
                        <a:r>
                          <a:rPr lang="en-GB" sz="1400" u="none" dirty="0" smtClean="0"/>
                          <a:t>“</a:t>
                        </a:r>
                        <a:r>
                          <a:rPr lang="en-GB" sz="1400" u="sng" dirty="0" smtClean="0">
                            <a:solidFill>
                              <a:srgbClr val="7030A0"/>
                            </a:solidFill>
                          </a:rPr>
                          <a:t>Untrusted</a:t>
                        </a:r>
                        <a:r>
                          <a:rPr lang="en-GB" sz="1400" u="none" dirty="0" smtClean="0"/>
                          <a:t>”</a:t>
                        </a:r>
                      </a:p>
                      <a:p>
                        <a:endParaRPr lang="en-GB" sz="1400" b="0" u="none" dirty="0" smtClean="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u="none" baseline="0" dirty="0" smtClean="0">
                            <a:solidFill>
                              <a:srgbClr val="FF0000"/>
                            </a:solidFill>
                          </a:rPr>
                          <a:t>Use case 3b, 4b, 5b &amp; 6b</a:t>
                        </a:r>
                        <a:endParaRPr lang="en-GB" sz="1400" b="0" u="none" dirty="0" smtClean="0">
                          <a:solidFill>
                            <a:srgbClr val="FF0000"/>
                          </a:solidFill>
                        </a:endParaRPr>
                      </a:p>
                    </a:txBody>
                    <a:tcPr>
                      <a:solidFill>
                        <a:schemeClr val="bg1"/>
                      </a:solidFill>
                    </a:tcPr>
                  </a:tc>
                </a:tr>
                <a:tr h="370840">
                  <a:tc>
                    <a:txBody>
                      <a:bodyPr/>
                      <a:lstStyle/>
                      <a:p>
                        <a:r>
                          <a:rPr lang="en-GB" sz="1200" b="1" dirty="0" smtClean="0"/>
                          <a:t>AN not managed by the NextGen</a:t>
                        </a:r>
                        <a:r>
                          <a:rPr lang="en-GB" sz="1200" b="1" baseline="0" dirty="0" smtClean="0"/>
                          <a:t> </a:t>
                        </a:r>
                        <a:r>
                          <a:rPr lang="en-GB" sz="1200" b="1" dirty="0" smtClean="0"/>
                          <a:t>operator</a:t>
                        </a:r>
                        <a:endParaRPr lang="en-GB" sz="1200" b="1" dirty="0"/>
                      </a:p>
                    </a:txBody>
                    <a:tcPr>
                      <a:solidFill>
                        <a:srgbClr val="92D050"/>
                      </a:solidFill>
                    </a:tcPr>
                  </a:tc>
                  <a:tc>
                    <a:txBody>
                      <a:bodyPr/>
                      <a:lstStyle/>
                      <a:p>
                        <a:r>
                          <a:rPr lang="en-GB" sz="1400" dirty="0" smtClean="0"/>
                          <a:t>Out of scope &amp; not considered</a:t>
                        </a:r>
                        <a:endParaRPr lang="en-GB" sz="1400" dirty="0"/>
                      </a:p>
                    </a:txBody>
                    <a:tcPr>
                      <a:solidFill>
                        <a:schemeClr val="bg1"/>
                      </a:solidFill>
                    </a:tcPr>
                  </a:tc>
                  <a:tc vMerge="1">
                    <a:txBody>
                      <a:bodyPr/>
                      <a:lstStyle/>
                      <a:p>
                        <a:endParaRPr lang="en-GB" dirty="0"/>
                      </a:p>
                    </a:txBody>
                    <a:tcPr/>
                  </a:tc>
                </a:tr>
              </a:tbl>
            </a:graphicData>
          </a:graphic>
        </p:graphicFrame>
        <p:sp>
          <p:nvSpPr>
            <p:cNvPr id="8" name="TextBox 7"/>
            <p:cNvSpPr txBox="1"/>
            <p:nvPr/>
          </p:nvSpPr>
          <p:spPr>
            <a:xfrm>
              <a:off x="824618" y="941069"/>
              <a:ext cx="1803400" cy="461665"/>
            </a:xfrm>
            <a:prstGeom prst="rect">
              <a:avLst/>
            </a:prstGeom>
            <a:noFill/>
          </p:spPr>
          <p:txBody>
            <a:bodyPr wrap="square" rtlCol="0">
              <a:spAutoFit/>
            </a:bodyPr>
            <a:lstStyle/>
            <a:p>
              <a:pPr algn="r"/>
              <a:r>
                <a:rPr lang="en-GB" sz="1200" b="1" dirty="0" smtClean="0"/>
                <a:t>Network Implementation</a:t>
              </a:r>
              <a:endParaRPr lang="en-GB" sz="1200" b="1" dirty="0"/>
            </a:p>
          </p:txBody>
        </p:sp>
        <p:sp>
          <p:nvSpPr>
            <p:cNvPr id="9" name="TextBox 8"/>
            <p:cNvSpPr txBox="1"/>
            <p:nvPr/>
          </p:nvSpPr>
          <p:spPr>
            <a:xfrm>
              <a:off x="637118" y="1306961"/>
              <a:ext cx="1234016" cy="430887"/>
            </a:xfrm>
            <a:prstGeom prst="rect">
              <a:avLst/>
            </a:prstGeom>
            <a:noFill/>
          </p:spPr>
          <p:txBody>
            <a:bodyPr wrap="square" rtlCol="0">
              <a:spAutoFit/>
            </a:bodyPr>
            <a:lstStyle/>
            <a:p>
              <a:r>
                <a:rPr lang="en-GB" sz="1100" b="1" dirty="0" smtClean="0"/>
                <a:t>AN/CN  Relationship</a:t>
              </a:r>
              <a:endParaRPr lang="en-GB" sz="1100" b="1" dirty="0"/>
            </a:p>
          </p:txBody>
        </p:sp>
      </p:grpSp>
    </p:spTree>
    <p:extLst>
      <p:ext uri="{BB962C8B-B14F-4D97-AF65-F5344CB8AC3E}">
        <p14:creationId xmlns:p14="http://schemas.microsoft.com/office/powerpoint/2010/main" xmlns="" val="317703469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368710"/>
          </a:xfrm>
        </p:spPr>
        <p:txBody>
          <a:bodyPr/>
          <a:lstStyle/>
          <a:p>
            <a:pPr algn="l"/>
            <a:r>
              <a:rPr lang="en-GB" sz="2400" dirty="0" smtClean="0"/>
              <a:t>Summary of Use Cases and architectural requirements</a:t>
            </a:r>
            <a:endParaRPr lang="en-GB" sz="2400" dirty="0"/>
          </a:p>
        </p:txBody>
      </p:sp>
      <p:graphicFrame>
        <p:nvGraphicFramePr>
          <p:cNvPr id="3" name="Content Placeholder 3"/>
          <p:cNvGraphicFramePr>
            <a:graphicFrameLocks/>
          </p:cNvGraphicFramePr>
          <p:nvPr>
            <p:extLst>
              <p:ext uri="{D42A27DB-BD31-4B8C-83A1-F6EECF244321}">
                <p14:modId xmlns:p14="http://schemas.microsoft.com/office/powerpoint/2010/main" xmlns="" val="1881988753"/>
              </p:ext>
            </p:extLst>
          </p:nvPr>
        </p:nvGraphicFramePr>
        <p:xfrm>
          <a:off x="131301" y="368710"/>
          <a:ext cx="8777820" cy="4709280"/>
        </p:xfrm>
        <a:graphic>
          <a:graphicData uri="http://schemas.openxmlformats.org/drawingml/2006/table">
            <a:tbl>
              <a:tblPr firstRow="1" bandRow="1">
                <a:tableStyleId>{5C22544A-7EE6-4342-B048-85BDC9FD1C3A}</a:tableStyleId>
              </a:tblPr>
              <a:tblGrid>
                <a:gridCol w="6254799"/>
                <a:gridCol w="265099"/>
                <a:gridCol w="228534"/>
                <a:gridCol w="246818"/>
                <a:gridCol w="255959"/>
                <a:gridCol w="246817"/>
                <a:gridCol w="246818"/>
                <a:gridCol w="246817"/>
                <a:gridCol w="255959"/>
                <a:gridCol w="255959"/>
                <a:gridCol w="274241"/>
              </a:tblGrid>
              <a:tr h="231775">
                <a:tc>
                  <a:txBody>
                    <a:bodyPr/>
                    <a:lstStyle/>
                    <a:p>
                      <a:endParaRPr lang="en-GB" sz="700" b="0" dirty="0"/>
                    </a:p>
                  </a:txBody>
                  <a:tcPr marL="0" marR="0" marT="0" marB="0"/>
                </a:tc>
                <a:tc>
                  <a:txBody>
                    <a:bodyPr/>
                    <a:lstStyle/>
                    <a:p>
                      <a:pPr algn="ctr"/>
                      <a:r>
                        <a:rPr lang="en-GB" sz="700" b="0" dirty="0" smtClean="0"/>
                        <a:t>1</a:t>
                      </a:r>
                      <a:endParaRPr lang="en-GB" sz="700" b="0" dirty="0"/>
                    </a:p>
                  </a:txBody>
                  <a:tcPr marL="0" marR="0" marT="0" marB="0" anchor="ctr"/>
                </a:tc>
                <a:tc>
                  <a:txBody>
                    <a:bodyPr/>
                    <a:lstStyle/>
                    <a:p>
                      <a:pPr algn="ctr"/>
                      <a:r>
                        <a:rPr lang="en-GB" sz="700" b="0" dirty="0" smtClean="0"/>
                        <a:t>2</a:t>
                      </a:r>
                      <a:endParaRPr lang="en-GB" sz="700" b="0" dirty="0"/>
                    </a:p>
                  </a:txBody>
                  <a:tcPr marL="0" marR="0" marT="0" marB="0" anchor="ctr"/>
                </a:tc>
                <a:tc>
                  <a:txBody>
                    <a:bodyPr/>
                    <a:lstStyle/>
                    <a:p>
                      <a:pPr algn="ctr"/>
                      <a:r>
                        <a:rPr lang="en-GB" sz="700" b="0" dirty="0" smtClean="0"/>
                        <a:t>3a</a:t>
                      </a:r>
                      <a:endParaRPr lang="en-GB" sz="700" b="0" dirty="0"/>
                    </a:p>
                  </a:txBody>
                  <a:tcPr marL="0" marR="0" marT="0" marB="0" anchor="ctr"/>
                </a:tc>
                <a:tc>
                  <a:txBody>
                    <a:bodyPr/>
                    <a:lstStyle/>
                    <a:p>
                      <a:pPr algn="ctr"/>
                      <a:r>
                        <a:rPr lang="en-GB" sz="700" b="0" dirty="0" smtClean="0"/>
                        <a:t>3b</a:t>
                      </a:r>
                      <a:endParaRPr lang="en-GB" sz="700" b="0" dirty="0"/>
                    </a:p>
                  </a:txBody>
                  <a:tcPr marL="0" marR="0" marT="0" marB="0" anchor="ctr"/>
                </a:tc>
                <a:tc>
                  <a:txBody>
                    <a:bodyPr/>
                    <a:lstStyle/>
                    <a:p>
                      <a:pPr algn="ctr"/>
                      <a:r>
                        <a:rPr lang="en-GB" sz="700" b="0" dirty="0" smtClean="0"/>
                        <a:t>4a</a:t>
                      </a:r>
                      <a:endParaRPr lang="en-GB" sz="700" b="0" dirty="0"/>
                    </a:p>
                  </a:txBody>
                  <a:tcPr marL="0" marR="0" marT="0" marB="0" anchor="ctr"/>
                </a:tc>
                <a:tc>
                  <a:txBody>
                    <a:bodyPr/>
                    <a:lstStyle/>
                    <a:p>
                      <a:pPr algn="ctr"/>
                      <a:r>
                        <a:rPr lang="en-GB" sz="700" b="0" dirty="0" smtClean="0"/>
                        <a:t>4b</a:t>
                      </a:r>
                      <a:endParaRPr lang="en-GB" sz="700" b="0" dirty="0"/>
                    </a:p>
                  </a:txBody>
                  <a:tcPr marL="0" marR="0" marT="0" marB="0" anchor="ctr"/>
                </a:tc>
                <a:tc>
                  <a:txBody>
                    <a:bodyPr/>
                    <a:lstStyle/>
                    <a:p>
                      <a:pPr algn="ctr"/>
                      <a:r>
                        <a:rPr lang="en-GB" sz="700" b="0" dirty="0" smtClean="0"/>
                        <a:t>5a</a:t>
                      </a:r>
                      <a:endParaRPr lang="en-GB" sz="700" b="0" dirty="0"/>
                    </a:p>
                  </a:txBody>
                  <a:tcPr marL="0" marR="0" marT="0" marB="0" anchor="ctr"/>
                </a:tc>
                <a:tc>
                  <a:txBody>
                    <a:bodyPr/>
                    <a:lstStyle/>
                    <a:p>
                      <a:pPr algn="ctr"/>
                      <a:r>
                        <a:rPr lang="en-GB" sz="700" b="0" dirty="0" smtClean="0"/>
                        <a:t>5b</a:t>
                      </a:r>
                      <a:endParaRPr lang="en-GB" sz="700" b="0" dirty="0"/>
                    </a:p>
                  </a:txBody>
                  <a:tcPr marL="0" marR="0" marT="0" marB="0" anchor="ctr"/>
                </a:tc>
                <a:tc>
                  <a:txBody>
                    <a:bodyPr/>
                    <a:lstStyle/>
                    <a:p>
                      <a:pPr algn="ctr"/>
                      <a:r>
                        <a:rPr lang="en-GB" sz="700" b="0" dirty="0" smtClean="0"/>
                        <a:t>6a</a:t>
                      </a:r>
                      <a:endParaRPr lang="en-GB" sz="700" b="0" dirty="0"/>
                    </a:p>
                  </a:txBody>
                  <a:tcPr marL="0" marR="0" marT="0" marB="0" anchor="ctr"/>
                </a:tc>
                <a:tc>
                  <a:txBody>
                    <a:bodyPr/>
                    <a:lstStyle/>
                    <a:p>
                      <a:pPr algn="ctr"/>
                      <a:r>
                        <a:rPr lang="en-GB" sz="700" b="0" dirty="0" smtClean="0"/>
                        <a:t>6b</a:t>
                      </a:r>
                      <a:endParaRPr lang="en-GB" sz="700" b="0" dirty="0"/>
                    </a:p>
                  </a:txBody>
                  <a:tcPr marL="0" marR="0" marT="0" marB="0" anchor="ctr"/>
                </a:tc>
              </a:tr>
              <a:tr h="2504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dirty="0" smtClean="0"/>
                        <a:t>A single, multi-access capable NG UE can obtain NG services via </a:t>
                      </a:r>
                      <a:r>
                        <a:rPr lang="en-US" sz="700" u="none" dirty="0" smtClean="0"/>
                        <a:t>either</a:t>
                      </a:r>
                      <a:r>
                        <a:rPr lang="en-US" sz="700" dirty="0" smtClean="0"/>
                        <a:t> cellular radio (e.g. NR radio) </a:t>
                      </a:r>
                      <a:r>
                        <a:rPr lang="en-US" sz="700" u="none" dirty="0" smtClean="0"/>
                        <a:t>or</a:t>
                      </a:r>
                      <a:r>
                        <a:rPr lang="en-US" sz="700" dirty="0" smtClean="0"/>
                        <a:t> wireline (e.g. fibre) access networks where both ANs</a:t>
                      </a:r>
                      <a:r>
                        <a:rPr lang="en-US" sz="700" baseline="0" dirty="0" smtClean="0"/>
                        <a:t> are trusted and managed by the </a:t>
                      </a:r>
                      <a:r>
                        <a:rPr lang="en-US" sz="700" dirty="0" err="1" smtClean="0"/>
                        <a:t>NextGen</a:t>
                      </a:r>
                      <a:r>
                        <a:rPr lang="en-US" sz="700" dirty="0" smtClean="0"/>
                        <a:t> Core</a:t>
                      </a:r>
                      <a:r>
                        <a:rPr lang="en-US" sz="700" baseline="0" dirty="0" smtClean="0"/>
                        <a:t> operator</a:t>
                      </a:r>
                      <a:endParaRPr lang="en-US" sz="700" dirty="0" smtClean="0"/>
                    </a:p>
                  </a:txBody>
                  <a:tcP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a:p>
                  </a:txBody>
                  <a:tcPr anchor="ctr"/>
                </a:tc>
                <a:tc>
                  <a:txBody>
                    <a:bodyPr/>
                    <a:lstStyle/>
                    <a:p>
                      <a:pPr algn="ctr"/>
                      <a:endParaRPr lang="en-GB" sz="700" dirty="0"/>
                    </a:p>
                  </a:txBody>
                  <a:tcPr anchor="ctr"/>
                </a:tc>
                <a:tc>
                  <a:txBody>
                    <a:bodyPr/>
                    <a:lstStyle/>
                    <a:p>
                      <a:pPr algn="ctr"/>
                      <a:endParaRPr lang="en-GB" sz="700" dirty="0"/>
                    </a:p>
                  </a:txBody>
                  <a:tcPr anchor="ctr"/>
                </a:tc>
              </a:tr>
              <a:tr h="252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dirty="0" smtClean="0"/>
                        <a:t>A single, multi-access capable NG UE can obtains NG </a:t>
                      </a:r>
                      <a:r>
                        <a:rPr lang="en-US" sz="700" u="none" dirty="0" smtClean="0"/>
                        <a:t>services simultaneously via cellular radio (e.g. NR radio) and </a:t>
                      </a:r>
                      <a:r>
                        <a:rPr lang="en-US" sz="700" u="none" dirty="0" err="1" smtClean="0"/>
                        <a:t>wireline</a:t>
                      </a:r>
                      <a:r>
                        <a:rPr lang="en-US" sz="700" u="none" dirty="0" smtClean="0"/>
                        <a:t> (e.g. fibre) </a:t>
                      </a:r>
                      <a:r>
                        <a:rPr lang="en-US" sz="700" dirty="0" smtClean="0"/>
                        <a:t>access network where both ANs</a:t>
                      </a:r>
                      <a:r>
                        <a:rPr lang="en-US" sz="700" baseline="0" dirty="0" smtClean="0"/>
                        <a:t> are trusted and managed by the </a:t>
                      </a:r>
                      <a:r>
                        <a:rPr lang="en-US" sz="700" dirty="0" err="1" smtClean="0"/>
                        <a:t>NextGen</a:t>
                      </a:r>
                      <a:r>
                        <a:rPr lang="en-US" sz="700" dirty="0" smtClean="0"/>
                        <a:t> Core</a:t>
                      </a:r>
                      <a:r>
                        <a:rPr lang="en-US" sz="700" baseline="0" dirty="0" smtClean="0"/>
                        <a:t> operator</a:t>
                      </a:r>
                      <a:endParaRPr lang="en-US" sz="700" dirty="0" smtClean="0"/>
                    </a:p>
                  </a:txBody>
                  <a:tcP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r>
              <a:tr h="252941">
                <a:tc>
                  <a:txBody>
                    <a:bodyPr/>
                    <a:lstStyle/>
                    <a:p>
                      <a:pPr marL="0" indent="0">
                        <a:buFont typeface="Arial" panose="020B0604020202020204" pitchFamily="34" charset="0"/>
                        <a:buNone/>
                      </a:pPr>
                      <a:r>
                        <a:rPr lang="en-US" sz="700" dirty="0" smtClean="0"/>
                        <a:t>A single, multi-access capable NG UE can obtain NG services via cellular radio (e.g. NR radio) </a:t>
                      </a:r>
                      <a:r>
                        <a:rPr lang="en-US" sz="700" u="none" dirty="0" smtClean="0"/>
                        <a:t>or </a:t>
                      </a:r>
                      <a:r>
                        <a:rPr lang="en-US" sz="700" dirty="0" smtClean="0"/>
                        <a:t>wireline (e.g. fibre) access network owned and</a:t>
                      </a:r>
                      <a:r>
                        <a:rPr lang="en-US" sz="700" baseline="0" dirty="0" smtClean="0"/>
                        <a:t> managed</a:t>
                      </a:r>
                      <a:r>
                        <a:rPr lang="en-US" sz="700" dirty="0" smtClean="0"/>
                        <a:t> by an untrusted third party operator</a:t>
                      </a:r>
                      <a:r>
                        <a:rPr lang="en-US" sz="700" baseline="0" dirty="0" smtClean="0"/>
                        <a:t> </a:t>
                      </a:r>
                      <a:r>
                        <a:rPr lang="en-US" sz="700" dirty="0" smtClean="0"/>
                        <a:t>from a single NextGen Core.</a:t>
                      </a:r>
                      <a:endParaRPr lang="en-US" sz="700" dirty="0"/>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r>
              <a:tr h="25294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700" dirty="0" smtClean="0"/>
                        <a:t>A single, multi-access capable NG UE can obtain NG services simultaneously via cellular radio (e.g. NR radio) </a:t>
                      </a:r>
                      <a:r>
                        <a:rPr lang="en-US" sz="700" u="none" dirty="0" smtClean="0"/>
                        <a:t>and </a:t>
                      </a:r>
                      <a:r>
                        <a:rPr lang="en-US" sz="700" dirty="0" smtClean="0"/>
                        <a:t>wireline (e.g. fibre) access network owned and managed by an untrusted third party operator</a:t>
                      </a:r>
                      <a:r>
                        <a:rPr lang="en-US" sz="700" baseline="0" dirty="0" smtClean="0"/>
                        <a:t> </a:t>
                      </a:r>
                      <a:r>
                        <a:rPr lang="en-US" sz="700" dirty="0" smtClean="0"/>
                        <a:t>from a single NextGen Core.</a:t>
                      </a:r>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r>
              <a:tr h="2529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kern="1200" dirty="0" smtClean="0">
                          <a:solidFill>
                            <a:schemeClr val="dk1"/>
                          </a:solidFill>
                          <a:latin typeface="+mn-lt"/>
                          <a:ea typeface="+mn-ea"/>
                          <a:cs typeface="+mn-cs"/>
                        </a:rPr>
                        <a:t>The set of services available to the NG UE will be the same over wireline and cellular radio access</a:t>
                      </a:r>
                    </a:p>
                  </a:txBody>
                  <a:tcP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a:p>
                  </a:txBody>
                  <a:tcPr anchor="ctr"/>
                </a:tc>
                <a:tc>
                  <a:txBody>
                    <a:bodyPr/>
                    <a:lstStyle/>
                    <a:p>
                      <a:pPr algn="ctr"/>
                      <a:endParaRPr lang="en-GB" sz="700" dirty="0"/>
                    </a:p>
                  </a:txBody>
                  <a:tcPr anchor="ctr"/>
                </a:tc>
              </a:tr>
              <a:tr h="251460">
                <a:tc>
                  <a:txBody>
                    <a:bodyPr/>
                    <a:lstStyle/>
                    <a:p>
                      <a:pPr marL="0" lvl="0" indent="0">
                        <a:buFont typeface="Arial" panose="020B0604020202020204" pitchFamily="34" charset="0"/>
                        <a:buNone/>
                      </a:pPr>
                      <a:r>
                        <a:rPr lang="en-US" sz="700" u="none" dirty="0" smtClean="0">
                          <a:solidFill>
                            <a:schemeClr val="tx1"/>
                          </a:solidFill>
                        </a:rPr>
                        <a:t>There may be limitations in the level of QoS that can be provided over an untrusted wireline access network</a:t>
                      </a:r>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kern="1200" dirty="0" smtClean="0">
                          <a:solidFill>
                            <a:schemeClr val="tx1"/>
                          </a:solidFill>
                          <a:latin typeface="+mn-lt"/>
                          <a:ea typeface="+mn-ea"/>
                          <a:cs typeface="+mn-cs"/>
                        </a:rPr>
                        <a:t>NG UE Authentication / authorization to use a particular access network type (wireline or cellular radio) via trusted</a:t>
                      </a:r>
                      <a:r>
                        <a:rPr lang="en-US" sz="700" kern="1200" baseline="0" dirty="0" smtClean="0">
                          <a:solidFill>
                            <a:schemeClr val="tx1"/>
                          </a:solidFill>
                          <a:latin typeface="+mn-lt"/>
                          <a:ea typeface="+mn-ea"/>
                          <a:cs typeface="+mn-cs"/>
                        </a:rPr>
                        <a:t> and managed access network </a:t>
                      </a:r>
                      <a:r>
                        <a:rPr lang="en-US" sz="700" kern="1200" dirty="0" smtClean="0">
                          <a:solidFill>
                            <a:schemeClr val="tx1"/>
                          </a:solidFill>
                          <a:latin typeface="+mn-lt"/>
                          <a:ea typeface="+mn-ea"/>
                          <a:cs typeface="+mn-cs"/>
                        </a:rPr>
                        <a:t>is granted to the NG UE by the NextGen Core, using the same credentials</a:t>
                      </a:r>
                    </a:p>
                  </a:txBody>
                  <a:tcP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700" dirty="0" smtClean="0">
                          <a:solidFill>
                            <a:schemeClr val="tx1"/>
                          </a:solidFill>
                        </a:rPr>
                        <a:t>NG UE Authentication and authorisation to </a:t>
                      </a:r>
                      <a:r>
                        <a:rPr lang="en-GB" sz="700" u="none" dirty="0" smtClean="0">
                          <a:solidFill>
                            <a:schemeClr val="tx1"/>
                          </a:solidFill>
                        </a:rPr>
                        <a:t>access NG network services via a third party network </a:t>
                      </a:r>
                      <a:r>
                        <a:rPr lang="en-GB" sz="700" dirty="0" smtClean="0">
                          <a:solidFill>
                            <a:schemeClr val="tx1"/>
                          </a:solidFill>
                        </a:rPr>
                        <a:t>needs to be performed by the Next Gen core and use the same credentials used for the Radio AN.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r>
              <a:tr h="229447">
                <a:tc>
                  <a:txBody>
                    <a:bodyPr/>
                    <a:lstStyle/>
                    <a:p>
                      <a:pPr marL="0" lvl="0" indent="0">
                        <a:buFont typeface="Arial" panose="020B0604020202020204" pitchFamily="34" charset="0"/>
                        <a:buNone/>
                      </a:pPr>
                      <a:r>
                        <a:rPr lang="en-GB" sz="700" dirty="0" smtClean="0">
                          <a:solidFill>
                            <a:schemeClr val="tx1"/>
                          </a:solidFill>
                        </a:rPr>
                        <a:t>WiFi authentication MAY be performed locally by the Residential Gateway in the Wireline AN OR by the NextGen Core</a:t>
                      </a:r>
                      <a:endParaRPr lang="en-GB" sz="700" dirty="0">
                        <a:solidFill>
                          <a:schemeClr val="tx1"/>
                        </a:solidFill>
                      </a:endParaRPr>
                    </a:p>
                  </a:txBody>
                  <a:tcPr/>
                </a:tc>
                <a:tc>
                  <a:txBody>
                    <a:bodyPr/>
                    <a:lstStyle/>
                    <a:p>
                      <a:pPr algn="ctr"/>
                      <a:endParaRPr lang="en-GB" sz="700" dirty="0">
                        <a:solidFill>
                          <a:srgbClr val="FF0000"/>
                        </a:solidFill>
                      </a:endParaRPr>
                    </a:p>
                  </a:txBody>
                  <a:tcPr anchor="ctr"/>
                </a:tc>
                <a:tc>
                  <a:txBody>
                    <a:bodyPr/>
                    <a:lstStyle/>
                    <a:p>
                      <a:pPr algn="ctr"/>
                      <a:endParaRPr lang="en-GB" sz="700" dirty="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algn="ctr"/>
                      <a:endParaRPr lang="en-GB" sz="700" dirty="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algn="ctr"/>
                      <a:endParaRPr lang="en-GB" sz="700" dirty="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700" dirty="0" smtClean="0">
                        <a:solidFill>
                          <a:srgbClr val="FF0000"/>
                        </a:solidFill>
                      </a:endParaRPr>
                    </a:p>
                  </a:txBody>
                  <a:tcPr anchor="ctr"/>
                </a:tc>
                <a:tc>
                  <a:txBody>
                    <a:bodyPr/>
                    <a:lstStyle/>
                    <a:p>
                      <a:pPr algn="ctr"/>
                      <a:r>
                        <a:rPr lang="en-GB" sz="700" dirty="0" smtClean="0"/>
                        <a:t>x</a:t>
                      </a:r>
                      <a:endParaRPr lang="en-GB" sz="700" dirty="0"/>
                    </a:p>
                  </a:txBody>
                  <a:tcPr anchor="ctr"/>
                </a:tc>
                <a:tc>
                  <a:txBody>
                    <a:bodyPr/>
                    <a:lstStyle/>
                    <a:p>
                      <a:pPr algn="ctr"/>
                      <a:endParaRPr lang="en-GB" sz="700" dirty="0">
                        <a:solidFill>
                          <a:srgbClr val="FF0000"/>
                        </a:solidFill>
                      </a:endParaRPr>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700" kern="1200" dirty="0" smtClean="0">
                          <a:solidFill>
                            <a:schemeClr val="tx1"/>
                          </a:solidFill>
                          <a:latin typeface="+mn-lt"/>
                          <a:ea typeface="+mn-ea"/>
                          <a:cs typeface="+mn-cs"/>
                        </a:rPr>
                        <a:t>The NG UE needs to select the right access network to attach to before communication starts - based on operator policies, network conditions and service requirements</a:t>
                      </a:r>
                    </a:p>
                  </a:txBody>
                  <a:tcPr/>
                </a:tc>
                <a:tc>
                  <a:txBody>
                    <a:bodyPr/>
                    <a:lstStyle/>
                    <a:p>
                      <a:pPr algn="ctr"/>
                      <a:r>
                        <a:rPr lang="en-GB" sz="700" dirty="0" smtClean="0"/>
                        <a:t>x</a:t>
                      </a:r>
                      <a:endParaRPr lang="en-GB" sz="700" dirty="0"/>
                    </a:p>
                  </a:txBody>
                  <a:tcPr anchor="ctr"/>
                </a:tc>
                <a:tc>
                  <a:txBody>
                    <a:bodyPr/>
                    <a:lstStyle/>
                    <a:p>
                      <a:pPr algn="ctr"/>
                      <a:endParaRPr lang="en-GB" sz="70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a:p>
                  </a:txBody>
                  <a:tcPr anchor="ctr"/>
                </a:tc>
                <a:tc>
                  <a:txBody>
                    <a:bodyPr/>
                    <a:lstStyle/>
                    <a:p>
                      <a:pPr algn="ctr"/>
                      <a:endParaRPr lang="en-GB" sz="700" dirty="0"/>
                    </a:p>
                  </a:txBody>
                  <a:tcPr anchor="ctr"/>
                </a:tc>
              </a:tr>
              <a:tr h="282152">
                <a:tc>
                  <a:txBody>
                    <a:bodyPr/>
                    <a:lstStyle/>
                    <a:p>
                      <a:pPr marL="0" indent="0">
                        <a:buFont typeface="Arial" panose="020B0604020202020204" pitchFamily="34" charset="0"/>
                        <a:buNone/>
                      </a:pPr>
                      <a:r>
                        <a:rPr lang="en-GB" sz="700" u="none" dirty="0" smtClean="0">
                          <a:solidFill>
                            <a:schemeClr val="tx1"/>
                          </a:solidFill>
                        </a:rPr>
                        <a:t>The NG UE may also decide to change access networks during a session if network conditions can’t meet traffic requirements or if the UE reaches end of coverage for the current AN – user experience should be seamless when moving between access networks. </a:t>
                      </a:r>
                      <a:endParaRPr lang="en-GB" sz="700" u="none" dirty="0">
                        <a:solidFill>
                          <a:schemeClr val="tx1"/>
                        </a:solidFill>
                      </a:endParaRPr>
                    </a:p>
                  </a:txBody>
                  <a:tcP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r>
              <a:tr h="282152">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700" u="none" dirty="0" smtClean="0">
                          <a:solidFill>
                            <a:schemeClr val="tx1"/>
                          </a:solidFill>
                        </a:rPr>
                        <a:t>User experience should be seamless when moving between access networks</a:t>
                      </a:r>
                      <a:endParaRPr lang="en-US" sz="700" u="none" dirty="0" smtClean="0">
                        <a:solidFill>
                          <a:schemeClr val="tx1"/>
                        </a:solidFill>
                      </a:endParaRPr>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u="none" dirty="0" smtClean="0">
                          <a:solidFill>
                            <a:schemeClr val="tx1"/>
                          </a:solidFill>
                        </a:rPr>
                        <a:t>To optimize user experience as well as access network utilization, the NextGen Core and NG UE should both support dynamic traffic splitting over multiple ANs, on a per-flow and/or per-packet basis, following a set of policies defined by the operator to meet the needs of different traffic types.</a:t>
                      </a:r>
                    </a:p>
                  </a:txBody>
                  <a:tcP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r>
                        <a:rPr lang="en-GB" sz="700" dirty="0" smtClean="0"/>
                        <a:t>x</a:t>
                      </a:r>
                      <a:endParaRPr lang="en-GB" sz="700" dirty="0"/>
                    </a:p>
                  </a:txBody>
                  <a:tcPr anchor="ctr"/>
                </a:tc>
                <a:tc>
                  <a:txBody>
                    <a:bodyPr/>
                    <a:lstStyle/>
                    <a:p>
                      <a:pPr algn="ctr"/>
                      <a:r>
                        <a:rPr lang="en-GB" sz="700" dirty="0" smtClean="0"/>
                        <a:t>x</a:t>
                      </a:r>
                      <a:endParaRPr lang="en-GB" sz="700" dirty="0"/>
                    </a:p>
                  </a:txBody>
                  <a:tcPr anchor="ctr"/>
                </a:tc>
              </a:tr>
              <a:tr h="3875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700" u="none" dirty="0" smtClean="0">
                          <a:solidFill>
                            <a:schemeClr val="tx1"/>
                          </a:solidFill>
                        </a:rPr>
                        <a:t>When the wireline AN is acting as both fixed access</a:t>
                      </a:r>
                      <a:r>
                        <a:rPr lang="en-GB" sz="700" u="none" baseline="0" dirty="0" smtClean="0">
                          <a:solidFill>
                            <a:schemeClr val="tx1"/>
                          </a:solidFill>
                        </a:rPr>
                        <a:t> as well as </a:t>
                      </a:r>
                      <a:r>
                        <a:rPr lang="en-GB" sz="700" u="none" dirty="0" smtClean="0">
                          <a:solidFill>
                            <a:schemeClr val="tx1"/>
                          </a:solidFill>
                        </a:rPr>
                        <a:t>backhaul to the cellular radio, it needs to be able to perform bandwidth management</a:t>
                      </a:r>
                      <a:r>
                        <a:rPr lang="en-GB" sz="700" u="none" baseline="0" dirty="0" smtClean="0">
                          <a:solidFill>
                            <a:schemeClr val="tx1"/>
                          </a:solidFill>
                        </a:rPr>
                        <a:t> and traffic </a:t>
                      </a:r>
                      <a:r>
                        <a:rPr lang="en-GB" sz="700" u="none" dirty="0" smtClean="0">
                          <a:solidFill>
                            <a:schemeClr val="tx1"/>
                          </a:solidFill>
                        </a:rPr>
                        <a:t>policing across the two access types (i.e. fixed and cellular) according to operator policies </a:t>
                      </a:r>
                    </a:p>
                  </a:txBody>
                  <a:tcP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p>
                  </a:txBody>
                  <a:tcPr anchor="ctr"/>
                </a:tc>
                <a:tc>
                  <a:txBody>
                    <a:bodyPr/>
                    <a:lstStyle/>
                    <a:p>
                      <a:pPr algn="ctr"/>
                      <a:endParaRPr lang="en-GB" sz="700" dirty="0">
                        <a:solidFill>
                          <a:srgbClr val="FF0000"/>
                        </a:solidFill>
                      </a:endParaRPr>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c>
                  <a:txBody>
                    <a:bodyPr/>
                    <a:lstStyle/>
                    <a:p>
                      <a:pPr algn="ctr"/>
                      <a:r>
                        <a:rPr lang="en-GB" sz="700" dirty="0" smtClean="0">
                          <a:solidFill>
                            <a:schemeClr val="tx1"/>
                          </a:solidFill>
                        </a:rPr>
                        <a:t>x</a:t>
                      </a:r>
                      <a:endParaRPr lang="en-GB" sz="700" dirty="0">
                        <a:solidFill>
                          <a:schemeClr val="tx1"/>
                        </a:solidFill>
                      </a:endParaRPr>
                    </a:p>
                  </a:txBody>
                  <a:tcPr anchor="ctr"/>
                </a:tc>
              </a:tr>
            </a:tbl>
          </a:graphicData>
        </a:graphic>
      </p:graphicFrame>
    </p:spTree>
    <p:extLst>
      <p:ext uri="{BB962C8B-B14F-4D97-AF65-F5344CB8AC3E}">
        <p14:creationId xmlns:p14="http://schemas.microsoft.com/office/powerpoint/2010/main" xmlns="" val="244483696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27285" y="0"/>
            <a:ext cx="8832470" cy="857250"/>
          </a:xfrm>
        </p:spPr>
        <p:txBody>
          <a:bodyPr/>
          <a:lstStyle/>
          <a:p>
            <a:pPr algn="l"/>
            <a:r>
              <a:rPr lang="en-GB" sz="2800" dirty="0"/>
              <a:t>Definition of Terms used in this presentation</a:t>
            </a:r>
            <a:br>
              <a:rPr lang="en-GB" sz="2800" dirty="0"/>
            </a:br>
            <a:r>
              <a:rPr lang="en-GB" sz="2800" dirty="0"/>
              <a:t>“Trusted”, “Untrusted” &amp; “Managed”</a:t>
            </a:r>
            <a:endParaRPr lang="en-US" altLang="en-US" sz="2800" dirty="0" smtClean="0"/>
          </a:p>
        </p:txBody>
      </p:sp>
      <p:sp>
        <p:nvSpPr>
          <p:cNvPr id="3075" name="Content Placeholder 2"/>
          <p:cNvSpPr>
            <a:spLocks noGrp="1"/>
          </p:cNvSpPr>
          <p:nvPr>
            <p:ph idx="1"/>
          </p:nvPr>
        </p:nvSpPr>
        <p:spPr>
          <a:xfrm>
            <a:off x="219691" y="827396"/>
            <a:ext cx="8388350" cy="3622675"/>
          </a:xfrm>
        </p:spPr>
        <p:txBody>
          <a:bodyPr/>
          <a:lstStyle/>
          <a:p>
            <a:pPr marL="266700" indent="-266700"/>
            <a:r>
              <a:rPr lang="en-GB" sz="1100" dirty="0"/>
              <a:t>Rather than define all possible scenarios, this presentation focuses on network integration and implementation that are likely to be deployed in the real world</a:t>
            </a:r>
          </a:p>
          <a:p>
            <a:pPr marL="266700" indent="-266700"/>
            <a:r>
              <a:rPr lang="en-GB" sz="1100" dirty="0"/>
              <a:t>“</a:t>
            </a:r>
            <a:r>
              <a:rPr lang="en-US" sz="1100" dirty="0"/>
              <a:t>Managed by the </a:t>
            </a:r>
            <a:r>
              <a:rPr lang="en-US" sz="1100" dirty="0" err="1"/>
              <a:t>NextGen</a:t>
            </a:r>
            <a:r>
              <a:rPr lang="en-US" sz="1100" dirty="0"/>
              <a:t> Core operator” implies for the Access Network (AN) that it is technically and administratively integrated with the </a:t>
            </a:r>
            <a:r>
              <a:rPr lang="en-US" sz="1100" dirty="0" err="1"/>
              <a:t>NextGen</a:t>
            </a:r>
            <a:r>
              <a:rPr lang="en-US" sz="1100" dirty="0"/>
              <a:t> Core Network (CN)</a:t>
            </a:r>
          </a:p>
          <a:p>
            <a:pPr marL="450850" lvl="1" indent="-184150"/>
            <a:r>
              <a:rPr lang="en-US" sz="1000" dirty="0" smtClean="0"/>
              <a:t>the AN may be owned by the NGC operator or by another entity having a business relationship with the NGC operator </a:t>
            </a:r>
          </a:p>
          <a:p>
            <a:pPr marL="266700" indent="-266700"/>
            <a:r>
              <a:rPr lang="en-GB" sz="1100" dirty="0"/>
              <a:t>“</a:t>
            </a:r>
            <a:r>
              <a:rPr lang="en-US" sz="1100" dirty="0"/>
              <a:t>Trusted by the </a:t>
            </a:r>
            <a:r>
              <a:rPr lang="en-US" sz="1100" dirty="0" err="1"/>
              <a:t>NextGen</a:t>
            </a:r>
            <a:r>
              <a:rPr lang="en-US" sz="1100" dirty="0"/>
              <a:t> Core operator” means that there is a well-defined business relationship between the NGC operator and the AN operator, including the mutual agreement on used / enforced security associations between the UE and the (access and/or core) network</a:t>
            </a:r>
          </a:p>
          <a:p>
            <a:pPr marL="450850" lvl="1" indent="-184150"/>
            <a:r>
              <a:rPr lang="en-US" sz="1000" dirty="0" smtClean="0"/>
              <a:t>this covers both the case where AN and CN are owned by NGC operator or by different entities</a:t>
            </a:r>
          </a:p>
          <a:p>
            <a:pPr marL="266700" indent="-266700"/>
            <a:r>
              <a:rPr lang="en-US" sz="1100" dirty="0"/>
              <a:t>“Untrusted” access network is an </a:t>
            </a:r>
            <a:r>
              <a:rPr lang="en-US" sz="1100" dirty="0" err="1"/>
              <a:t>AN</a:t>
            </a:r>
            <a:r>
              <a:rPr lang="en-US" sz="1100" dirty="0"/>
              <a:t> where the NGC operator makes no assumptions of ownership, administration or technical features of the AN (other than enabling IP connectivity towards the NGC)</a:t>
            </a:r>
          </a:p>
          <a:p>
            <a:pPr marL="450850" lvl="1" indent="-184150"/>
            <a:r>
              <a:rPr lang="en-US" sz="1000" dirty="0" smtClean="0"/>
              <a:t>this implies, by definition, that untrusted AN is also unmanaged</a:t>
            </a:r>
          </a:p>
          <a:p>
            <a:endParaRPr lang="en-US" altLang="en-US" sz="1400" dirty="0" smtClean="0"/>
          </a:p>
        </p:txBody>
      </p:sp>
      <p:sp>
        <p:nvSpPr>
          <p:cNvPr id="5" name="Right Triangle 4"/>
          <p:cNvSpPr/>
          <p:nvPr/>
        </p:nvSpPr>
        <p:spPr>
          <a:xfrm>
            <a:off x="554490" y="2990752"/>
            <a:ext cx="2095157" cy="726062"/>
          </a:xfrm>
          <a:prstGeom prst="rtTriangl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ight Triangle 5"/>
          <p:cNvSpPr/>
          <p:nvPr/>
        </p:nvSpPr>
        <p:spPr>
          <a:xfrm rot="10800000">
            <a:off x="554490" y="2976234"/>
            <a:ext cx="2095157" cy="72606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11"/>
          <p:cNvGrpSpPr/>
          <p:nvPr/>
        </p:nvGrpSpPr>
        <p:grpSpPr>
          <a:xfrm>
            <a:off x="545579" y="2925487"/>
            <a:ext cx="7886700" cy="1757628"/>
            <a:chOff x="628650" y="941069"/>
            <a:chExt cx="7494252" cy="1757628"/>
          </a:xfrm>
        </p:grpSpPr>
        <p:graphicFrame>
          <p:nvGraphicFramePr>
            <p:cNvPr id="8" name="Content Placeholder 3"/>
            <p:cNvGraphicFramePr>
              <a:graphicFrameLocks/>
            </p:cNvGraphicFramePr>
            <p:nvPr>
              <p:extLst>
                <p:ext uri="{D42A27DB-BD31-4B8C-83A1-F6EECF244321}">
                  <p14:modId xmlns:p14="http://schemas.microsoft.com/office/powerpoint/2010/main" xmlns="" val="670094468"/>
                </p:ext>
              </p:extLst>
            </p:nvPr>
          </p:nvGraphicFramePr>
          <p:xfrm>
            <a:off x="628650" y="991817"/>
            <a:ext cx="7494252" cy="1706880"/>
          </p:xfrm>
          <a:graphic>
            <a:graphicData uri="http://schemas.openxmlformats.org/drawingml/2006/table">
              <a:tbl>
                <a:tblPr firstRow="1" bandRow="1">
                  <a:tableStyleId>{5940675A-B579-460E-94D1-54222C63F5DA}</a:tableStyleId>
                </a:tblPr>
                <a:tblGrid>
                  <a:gridCol w="2080154"/>
                  <a:gridCol w="2862262"/>
                  <a:gridCol w="2944284"/>
                </a:tblGrid>
                <a:tr h="374227">
                  <a:tc>
                    <a:txBody>
                      <a:bodyPr/>
                      <a:lstStyle/>
                      <a:p>
                        <a:endParaRPr lang="en-GB" sz="1400" dirty="0" smtClean="0"/>
                      </a:p>
                      <a:p>
                        <a:endParaRPr lang="en-GB" sz="1400" dirty="0" smtClean="0"/>
                      </a:p>
                      <a:p>
                        <a:endParaRPr lang="en-GB" sz="1400" dirty="0"/>
                      </a:p>
                    </a:txBody>
                    <a:tcPr/>
                  </a:tc>
                  <a:tc>
                    <a:txBody>
                      <a:bodyPr/>
                      <a:lstStyle/>
                      <a:p>
                        <a:r>
                          <a:rPr lang="en-GB" sz="1400" b="1" dirty="0" smtClean="0"/>
                          <a:t>Trusted</a:t>
                        </a:r>
                        <a:endParaRPr lang="en-GB" sz="1400" b="1" dirty="0">
                          <a:solidFill>
                            <a:schemeClr val="tx1"/>
                          </a:solidFill>
                        </a:endParaRPr>
                      </a:p>
                    </a:txBody>
                    <a:tcPr>
                      <a:solidFill>
                        <a:schemeClr val="accent1"/>
                      </a:solidFill>
                    </a:tcPr>
                  </a:tc>
                  <a:tc>
                    <a:txBody>
                      <a:bodyPr/>
                      <a:lstStyle/>
                      <a:p>
                        <a:r>
                          <a:rPr lang="en-GB" sz="1400" b="1" dirty="0" smtClean="0"/>
                          <a:t>Untrusted</a:t>
                        </a:r>
                        <a:endParaRPr lang="en-GB" sz="1400" b="1" dirty="0">
                          <a:solidFill>
                            <a:schemeClr val="tx1"/>
                          </a:solidFill>
                        </a:endParaRPr>
                      </a:p>
                    </a:txBody>
                    <a:tcPr>
                      <a:solidFill>
                        <a:schemeClr val="accent1"/>
                      </a:solidFill>
                    </a:tcPr>
                  </a:tc>
                </a:tr>
                <a:tr h="370840">
                  <a:tc>
                    <a:txBody>
                      <a:bodyPr/>
                      <a:lstStyle/>
                      <a:p>
                        <a:r>
                          <a:rPr lang="en-GB" sz="1200" b="1" dirty="0" smtClean="0"/>
                          <a:t>AN managed by the </a:t>
                        </a:r>
                        <a:r>
                          <a:rPr lang="en-GB" sz="1200" b="1" dirty="0" err="1" smtClean="0"/>
                          <a:t>NextGen</a:t>
                        </a:r>
                        <a:r>
                          <a:rPr lang="en-GB" sz="1200" b="1" baseline="0" dirty="0" smtClean="0"/>
                          <a:t> </a:t>
                        </a:r>
                        <a:r>
                          <a:rPr lang="en-GB" sz="1200" b="1" dirty="0" smtClean="0"/>
                          <a:t>operator</a:t>
                        </a:r>
                        <a:endParaRPr lang="en-GB" sz="1200" b="1" dirty="0"/>
                      </a:p>
                    </a:txBody>
                    <a:tcPr>
                      <a:solidFill>
                        <a:srgbClr val="92D050"/>
                      </a:solidFill>
                    </a:tcPr>
                  </a:tc>
                  <a:tc>
                    <a:txBody>
                      <a:bodyPr/>
                      <a:lstStyle/>
                      <a:p>
                        <a:r>
                          <a:rPr lang="en-GB" sz="1400" dirty="0" smtClean="0"/>
                          <a:t>In scope – </a:t>
                        </a:r>
                      </a:p>
                      <a:p>
                        <a:r>
                          <a:rPr lang="en-GB" sz="1400" u="none" dirty="0" smtClean="0"/>
                          <a:t>“</a:t>
                        </a:r>
                        <a:r>
                          <a:rPr lang="en-GB" sz="1400" u="sng" dirty="0" smtClean="0">
                            <a:solidFill>
                              <a:srgbClr val="7030A0"/>
                            </a:solidFill>
                          </a:rPr>
                          <a:t>Trusted</a:t>
                        </a:r>
                        <a:r>
                          <a:rPr lang="en-GB" sz="1400" u="sng" baseline="0" dirty="0" smtClean="0">
                            <a:solidFill>
                              <a:srgbClr val="7030A0"/>
                            </a:solidFill>
                          </a:rPr>
                          <a:t> and managed</a:t>
                        </a:r>
                        <a:r>
                          <a:rPr lang="en-GB" sz="1400" u="none" baseline="0" dirty="0" smtClean="0"/>
                          <a:t>”</a:t>
                        </a:r>
                        <a:endParaRPr lang="en-GB" sz="1400" b="0" u="none" dirty="0"/>
                      </a:p>
                    </a:txBody>
                    <a:tcPr>
                      <a:solidFill>
                        <a:schemeClr val="bg1"/>
                      </a:solidFill>
                    </a:tcPr>
                  </a:tc>
                  <a:tc rowSpan="2">
                    <a:txBody>
                      <a:bodyPr/>
                      <a:lstStyle/>
                      <a:p>
                        <a:endParaRPr lang="en-GB" sz="1400" dirty="0" smtClean="0"/>
                      </a:p>
                      <a:p>
                        <a:endParaRPr lang="en-GB" sz="900" dirty="0" smtClean="0"/>
                      </a:p>
                      <a:p>
                        <a:r>
                          <a:rPr lang="en-GB" sz="1400" dirty="0" smtClean="0"/>
                          <a:t>In scope – </a:t>
                        </a:r>
                        <a:r>
                          <a:rPr lang="en-GB" sz="1400" u="none" dirty="0" smtClean="0"/>
                          <a:t>“</a:t>
                        </a:r>
                        <a:r>
                          <a:rPr lang="en-GB" sz="1400" u="sng" dirty="0" smtClean="0">
                            <a:solidFill>
                              <a:srgbClr val="7030A0"/>
                            </a:solidFill>
                          </a:rPr>
                          <a:t>Untrusted</a:t>
                        </a:r>
                        <a:r>
                          <a:rPr lang="en-GB" sz="1400" u="none" dirty="0" smtClean="0"/>
                          <a:t>”</a:t>
                        </a:r>
                        <a:endParaRPr lang="en-GB" sz="1400" b="0" u="none" dirty="0">
                          <a:solidFill>
                            <a:schemeClr val="tx1"/>
                          </a:solidFill>
                        </a:endParaRPr>
                      </a:p>
                    </a:txBody>
                    <a:tcPr>
                      <a:solidFill>
                        <a:schemeClr val="bg1"/>
                      </a:solidFill>
                    </a:tcPr>
                  </a:tc>
                </a:tr>
                <a:tr h="370840">
                  <a:tc>
                    <a:txBody>
                      <a:bodyPr/>
                      <a:lstStyle/>
                      <a:p>
                        <a:r>
                          <a:rPr lang="en-GB" sz="1200" b="1" dirty="0" smtClean="0"/>
                          <a:t>AN not managed by the NextGen</a:t>
                        </a:r>
                        <a:r>
                          <a:rPr lang="en-GB" sz="1200" b="1" baseline="0" dirty="0" smtClean="0"/>
                          <a:t> </a:t>
                        </a:r>
                        <a:r>
                          <a:rPr lang="en-GB" sz="1200" b="1" dirty="0" smtClean="0"/>
                          <a:t>operator</a:t>
                        </a:r>
                        <a:endParaRPr lang="en-GB" sz="1200" b="1" dirty="0"/>
                      </a:p>
                    </a:txBody>
                    <a:tcPr>
                      <a:solidFill>
                        <a:srgbClr val="92D050"/>
                      </a:solidFill>
                    </a:tcPr>
                  </a:tc>
                  <a:tc>
                    <a:txBody>
                      <a:bodyPr/>
                      <a:lstStyle/>
                      <a:p>
                        <a:r>
                          <a:rPr lang="en-GB" sz="1400" dirty="0" smtClean="0"/>
                          <a:t>Out of scope &amp; not considered</a:t>
                        </a:r>
                        <a:endParaRPr lang="en-GB" sz="1400" dirty="0"/>
                      </a:p>
                    </a:txBody>
                    <a:tcPr>
                      <a:solidFill>
                        <a:schemeClr val="bg1"/>
                      </a:solidFill>
                    </a:tcPr>
                  </a:tc>
                  <a:tc vMerge="1">
                    <a:txBody>
                      <a:bodyPr/>
                      <a:lstStyle/>
                      <a:p>
                        <a:endParaRPr lang="en-GB" dirty="0"/>
                      </a:p>
                    </a:txBody>
                    <a:tcPr/>
                  </a:tc>
                </a:tr>
              </a:tbl>
            </a:graphicData>
          </a:graphic>
        </p:graphicFrame>
        <p:sp>
          <p:nvSpPr>
            <p:cNvPr id="9" name="TextBox 8"/>
            <p:cNvSpPr txBox="1"/>
            <p:nvPr/>
          </p:nvSpPr>
          <p:spPr>
            <a:xfrm>
              <a:off x="824618" y="941069"/>
              <a:ext cx="1803400" cy="461665"/>
            </a:xfrm>
            <a:prstGeom prst="rect">
              <a:avLst/>
            </a:prstGeom>
            <a:noFill/>
          </p:spPr>
          <p:txBody>
            <a:bodyPr wrap="square" rtlCol="0">
              <a:spAutoFit/>
            </a:bodyPr>
            <a:lstStyle/>
            <a:p>
              <a:pPr algn="r"/>
              <a:r>
                <a:rPr lang="en-GB" sz="1200" b="1" dirty="0" smtClean="0"/>
                <a:t>Network Implementation</a:t>
              </a:r>
              <a:endParaRPr lang="en-GB" sz="1200" b="1" dirty="0"/>
            </a:p>
          </p:txBody>
        </p:sp>
        <p:sp>
          <p:nvSpPr>
            <p:cNvPr id="10" name="TextBox 9"/>
            <p:cNvSpPr txBox="1"/>
            <p:nvPr/>
          </p:nvSpPr>
          <p:spPr>
            <a:xfrm>
              <a:off x="637118" y="1306961"/>
              <a:ext cx="1234016" cy="430887"/>
            </a:xfrm>
            <a:prstGeom prst="rect">
              <a:avLst/>
            </a:prstGeom>
            <a:noFill/>
          </p:spPr>
          <p:txBody>
            <a:bodyPr wrap="square" rtlCol="0">
              <a:spAutoFit/>
            </a:bodyPr>
            <a:lstStyle/>
            <a:p>
              <a:r>
                <a:rPr lang="en-GB" sz="1100" b="1" dirty="0" smtClean="0"/>
                <a:t>AN/CN  Relationship</a:t>
              </a:r>
              <a:endParaRPr lang="en-GB" sz="1100" b="1" dirty="0"/>
            </a:p>
          </p:txBody>
        </p:sp>
      </p:gr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66078"/>
            <a:ext cx="6827838" cy="498143"/>
          </a:xfrm>
        </p:spPr>
        <p:txBody>
          <a:bodyPr/>
          <a:lstStyle/>
          <a:p>
            <a:pPr algn="l"/>
            <a:r>
              <a:rPr lang="en-GB" dirty="0" smtClean="0"/>
              <a:t>Overview of Use Cases</a:t>
            </a:r>
            <a:endParaRPr lang="en-US" altLang="en-US" dirty="0" smtClean="0"/>
          </a:p>
        </p:txBody>
      </p:sp>
      <p:sp>
        <p:nvSpPr>
          <p:cNvPr id="4" name="Rectangle 3"/>
          <p:cNvSpPr/>
          <p:nvPr/>
        </p:nvSpPr>
        <p:spPr>
          <a:xfrm>
            <a:off x="0" y="655093"/>
            <a:ext cx="9144000" cy="3216265"/>
          </a:xfrm>
          <a:prstGeom prst="rect">
            <a:avLst/>
          </a:prstGeom>
        </p:spPr>
        <p:txBody>
          <a:bodyPr wrap="square">
            <a:spAutoFit/>
          </a:bodyPr>
          <a:lstStyle/>
          <a:p>
            <a:r>
              <a:rPr lang="en-GB" sz="1200" b="1" u="sng" dirty="0" smtClean="0">
                <a:latin typeface="+mn-lt"/>
              </a:rPr>
              <a:t>NG UE connects to wireline and/or cellular</a:t>
            </a:r>
          </a:p>
          <a:p>
            <a:r>
              <a:rPr lang="en-GB" sz="1200" dirty="0" smtClean="0">
                <a:solidFill>
                  <a:srgbClr val="0070C0"/>
                </a:solidFill>
                <a:latin typeface="+mn-lt"/>
              </a:rPr>
              <a:t>1</a:t>
            </a:r>
            <a:r>
              <a:rPr lang="en-GB" sz="1200" dirty="0">
                <a:solidFill>
                  <a:srgbClr val="0070C0"/>
                </a:solidFill>
                <a:latin typeface="+mn-lt"/>
              </a:rPr>
              <a:t>: </a:t>
            </a:r>
            <a:r>
              <a:rPr lang="en-GB" sz="1200" dirty="0" smtClean="0">
                <a:solidFill>
                  <a:srgbClr val="0070C0"/>
                </a:solidFill>
                <a:latin typeface="+mn-lt"/>
              </a:rPr>
              <a:t>NG UE connects to wireline or </a:t>
            </a:r>
            <a:r>
              <a:rPr lang="en-GB" sz="1200" dirty="0">
                <a:solidFill>
                  <a:srgbClr val="0070C0"/>
                </a:solidFill>
                <a:latin typeface="+mn-lt"/>
              </a:rPr>
              <a:t>cellular radio </a:t>
            </a:r>
            <a:r>
              <a:rPr lang="en-GB" sz="1200" dirty="0" smtClean="0">
                <a:solidFill>
                  <a:srgbClr val="0070C0"/>
                </a:solidFill>
                <a:latin typeface="+mn-lt"/>
              </a:rPr>
              <a:t>access (trusted and managed)</a:t>
            </a:r>
          </a:p>
          <a:p>
            <a:r>
              <a:rPr lang="en-GB" sz="1200" dirty="0" smtClean="0">
                <a:solidFill>
                  <a:srgbClr val="C00000"/>
                </a:solidFill>
                <a:latin typeface="+mn-lt"/>
              </a:rPr>
              <a:t>2</a:t>
            </a:r>
            <a:r>
              <a:rPr lang="en-GB" sz="1200" dirty="0">
                <a:solidFill>
                  <a:srgbClr val="C00000"/>
                </a:solidFill>
                <a:latin typeface="+mn-lt"/>
              </a:rPr>
              <a:t>: NG UE connects to </a:t>
            </a:r>
            <a:r>
              <a:rPr lang="en-GB" sz="1200" dirty="0" smtClean="0">
                <a:solidFill>
                  <a:srgbClr val="C00000"/>
                </a:solidFill>
                <a:latin typeface="+mn-lt"/>
              </a:rPr>
              <a:t>wireline and cellular </a:t>
            </a:r>
            <a:r>
              <a:rPr lang="en-GB" sz="1200" dirty="0">
                <a:solidFill>
                  <a:srgbClr val="C00000"/>
                </a:solidFill>
                <a:latin typeface="+mn-lt"/>
              </a:rPr>
              <a:t>radio </a:t>
            </a:r>
            <a:r>
              <a:rPr lang="en-GB" sz="1200" dirty="0" smtClean="0">
                <a:solidFill>
                  <a:srgbClr val="C00000"/>
                </a:solidFill>
                <a:latin typeface="+mn-lt"/>
              </a:rPr>
              <a:t>access simultaneously (trusted and managed)</a:t>
            </a:r>
          </a:p>
          <a:p>
            <a:endParaRPr lang="en-GB" sz="1200" dirty="0" smtClean="0">
              <a:latin typeface="+mn-lt"/>
            </a:endParaRPr>
          </a:p>
          <a:p>
            <a:r>
              <a:rPr lang="en-GB" sz="1200" b="1" u="sng" dirty="0" smtClean="0">
                <a:latin typeface="+mn-lt"/>
              </a:rPr>
              <a:t>NG UE connects to independent WLAN and/or cellular radio access network</a:t>
            </a:r>
          </a:p>
          <a:p>
            <a:r>
              <a:rPr lang="en-GB" sz="1200" dirty="0" smtClean="0">
                <a:solidFill>
                  <a:srgbClr val="0070C0"/>
                </a:solidFill>
                <a:latin typeface="+mn-lt"/>
              </a:rPr>
              <a:t>3a</a:t>
            </a:r>
            <a:r>
              <a:rPr lang="en-GB" sz="1200" dirty="0">
                <a:solidFill>
                  <a:srgbClr val="0070C0"/>
                </a:solidFill>
                <a:latin typeface="+mn-lt"/>
              </a:rPr>
              <a:t>: </a:t>
            </a:r>
            <a:r>
              <a:rPr lang="en-GB" sz="1200" dirty="0" smtClean="0">
                <a:solidFill>
                  <a:srgbClr val="0070C0"/>
                </a:solidFill>
                <a:latin typeface="+mn-lt"/>
              </a:rPr>
              <a:t>NG UE connects to independent WLAN or cellular radio access networks (trusted and managed)</a:t>
            </a:r>
          </a:p>
          <a:p>
            <a:r>
              <a:rPr lang="en-GB" sz="1200" dirty="0" smtClean="0">
                <a:solidFill>
                  <a:srgbClr val="0070C0"/>
                </a:solidFill>
                <a:latin typeface="+mn-lt"/>
              </a:rPr>
              <a:t>3b: </a:t>
            </a:r>
            <a:r>
              <a:rPr lang="en-GB" sz="1200" dirty="0">
                <a:solidFill>
                  <a:srgbClr val="0070C0"/>
                </a:solidFill>
                <a:latin typeface="+mn-lt"/>
              </a:rPr>
              <a:t>NG UE connects </a:t>
            </a:r>
            <a:r>
              <a:rPr lang="en-GB" sz="1200" dirty="0" smtClean="0">
                <a:solidFill>
                  <a:srgbClr val="0070C0"/>
                </a:solidFill>
                <a:latin typeface="+mn-lt"/>
              </a:rPr>
              <a:t>to independent WLAN or </a:t>
            </a:r>
            <a:r>
              <a:rPr lang="en-GB" sz="1200" dirty="0">
                <a:solidFill>
                  <a:srgbClr val="0070C0"/>
                </a:solidFill>
                <a:latin typeface="+mn-lt"/>
              </a:rPr>
              <a:t>cellular radio </a:t>
            </a:r>
            <a:r>
              <a:rPr lang="en-GB" sz="1200" dirty="0" smtClean="0">
                <a:solidFill>
                  <a:srgbClr val="0070C0"/>
                </a:solidFill>
                <a:latin typeface="+mn-lt"/>
              </a:rPr>
              <a:t>access networks </a:t>
            </a:r>
            <a:r>
              <a:rPr lang="en-GB" sz="1200" dirty="0">
                <a:solidFill>
                  <a:srgbClr val="0070C0"/>
                </a:solidFill>
                <a:latin typeface="+mn-lt"/>
              </a:rPr>
              <a:t>(untrusted</a:t>
            </a:r>
            <a:r>
              <a:rPr lang="en-GB" sz="1200" dirty="0" smtClean="0">
                <a:solidFill>
                  <a:srgbClr val="0070C0"/>
                </a:solidFill>
                <a:latin typeface="+mn-lt"/>
              </a:rPr>
              <a:t>)</a:t>
            </a:r>
            <a:endParaRPr lang="en-GB" sz="1200" dirty="0">
              <a:solidFill>
                <a:srgbClr val="0070C0"/>
              </a:solidFill>
              <a:latin typeface="+mn-lt"/>
            </a:endParaRPr>
          </a:p>
          <a:p>
            <a:r>
              <a:rPr lang="en-GB" sz="1200" dirty="0" smtClean="0">
                <a:solidFill>
                  <a:srgbClr val="C00000"/>
                </a:solidFill>
                <a:latin typeface="+mn-lt"/>
              </a:rPr>
              <a:t>4a</a:t>
            </a:r>
            <a:r>
              <a:rPr lang="en-GB" sz="1200" dirty="0">
                <a:solidFill>
                  <a:srgbClr val="C00000"/>
                </a:solidFill>
                <a:latin typeface="+mn-lt"/>
              </a:rPr>
              <a:t>: </a:t>
            </a:r>
            <a:r>
              <a:rPr lang="en-GB" sz="1200" dirty="0" smtClean="0">
                <a:solidFill>
                  <a:srgbClr val="C00000"/>
                </a:solidFill>
                <a:latin typeface="+mn-lt"/>
              </a:rPr>
              <a:t>NG UE connects to independent WLAN and </a:t>
            </a:r>
            <a:r>
              <a:rPr lang="en-GB" sz="1200" dirty="0">
                <a:solidFill>
                  <a:srgbClr val="C00000"/>
                </a:solidFill>
                <a:latin typeface="+mn-lt"/>
              </a:rPr>
              <a:t>cellular radio access networks (trusted and managed</a:t>
            </a:r>
            <a:r>
              <a:rPr lang="en-GB" sz="1200" dirty="0" smtClean="0">
                <a:solidFill>
                  <a:srgbClr val="C00000"/>
                </a:solidFill>
                <a:latin typeface="+mn-lt"/>
              </a:rPr>
              <a:t>) simultaneously</a:t>
            </a:r>
            <a:endParaRPr lang="en-GB" sz="1200" dirty="0">
              <a:solidFill>
                <a:srgbClr val="C00000"/>
              </a:solidFill>
              <a:latin typeface="+mn-lt"/>
            </a:endParaRPr>
          </a:p>
          <a:p>
            <a:r>
              <a:rPr lang="en-GB" sz="1200" dirty="0" smtClean="0">
                <a:solidFill>
                  <a:srgbClr val="C00000"/>
                </a:solidFill>
                <a:latin typeface="+mn-lt"/>
              </a:rPr>
              <a:t>4b</a:t>
            </a:r>
            <a:r>
              <a:rPr lang="en-GB" sz="1200" dirty="0">
                <a:solidFill>
                  <a:srgbClr val="C00000"/>
                </a:solidFill>
                <a:latin typeface="+mn-lt"/>
              </a:rPr>
              <a:t>: </a:t>
            </a:r>
            <a:r>
              <a:rPr lang="en-GB" sz="1200" dirty="0" smtClean="0">
                <a:solidFill>
                  <a:srgbClr val="C00000"/>
                </a:solidFill>
                <a:latin typeface="+mn-lt"/>
              </a:rPr>
              <a:t>NG UE connects to independent WLAN and </a:t>
            </a:r>
            <a:r>
              <a:rPr lang="en-GB" sz="1200" dirty="0">
                <a:solidFill>
                  <a:srgbClr val="C00000"/>
                </a:solidFill>
                <a:latin typeface="+mn-lt"/>
              </a:rPr>
              <a:t>cellular radio access networks </a:t>
            </a:r>
            <a:r>
              <a:rPr lang="en-GB" sz="1200" dirty="0" smtClean="0">
                <a:solidFill>
                  <a:srgbClr val="C00000"/>
                </a:solidFill>
                <a:latin typeface="+mn-lt"/>
              </a:rPr>
              <a:t>(untrusted) </a:t>
            </a:r>
            <a:r>
              <a:rPr lang="en-GB" sz="1200" dirty="0">
                <a:solidFill>
                  <a:srgbClr val="C00000"/>
                </a:solidFill>
                <a:latin typeface="+mn-lt"/>
              </a:rPr>
              <a:t>simultaneously</a:t>
            </a:r>
          </a:p>
          <a:p>
            <a:endParaRPr lang="en-GB" sz="1200" dirty="0" smtClean="0">
              <a:latin typeface="+mn-lt"/>
            </a:endParaRPr>
          </a:p>
          <a:p>
            <a:r>
              <a:rPr lang="en-GB" sz="1200" b="1" u="sng" dirty="0" smtClean="0">
                <a:latin typeface="+mn-lt"/>
              </a:rPr>
              <a:t>NG UE connects to WLAN and/or </a:t>
            </a:r>
            <a:r>
              <a:rPr lang="en-GB" sz="1200" b="1" u="sng" dirty="0">
                <a:latin typeface="+mn-lt"/>
              </a:rPr>
              <a:t>cellular radio access </a:t>
            </a:r>
            <a:r>
              <a:rPr lang="en-GB" sz="1200" b="1" u="sng" dirty="0" smtClean="0">
                <a:latin typeface="+mn-lt"/>
              </a:rPr>
              <a:t>network that uses wireline access network as backhaul</a:t>
            </a:r>
            <a:endParaRPr lang="en-GB" sz="1200" b="1" u="sng" dirty="0">
              <a:latin typeface="+mn-lt"/>
            </a:endParaRPr>
          </a:p>
          <a:p>
            <a:r>
              <a:rPr lang="en-GB" sz="1200" dirty="0" smtClean="0">
                <a:solidFill>
                  <a:srgbClr val="0070C0"/>
                </a:solidFill>
                <a:latin typeface="+mn-lt"/>
              </a:rPr>
              <a:t>5a</a:t>
            </a:r>
            <a:r>
              <a:rPr lang="en-GB" sz="1200" dirty="0">
                <a:solidFill>
                  <a:srgbClr val="0070C0"/>
                </a:solidFill>
                <a:latin typeface="+mn-lt"/>
              </a:rPr>
              <a:t>: NG UE connects to </a:t>
            </a:r>
            <a:r>
              <a:rPr lang="en-GB" sz="1200" dirty="0" smtClean="0">
                <a:solidFill>
                  <a:srgbClr val="0070C0"/>
                </a:solidFill>
                <a:latin typeface="+mn-lt"/>
              </a:rPr>
              <a:t>WLAN or cellular </a:t>
            </a:r>
            <a:r>
              <a:rPr lang="en-GB" sz="1200" dirty="0">
                <a:solidFill>
                  <a:srgbClr val="0070C0"/>
                </a:solidFill>
                <a:latin typeface="+mn-lt"/>
              </a:rPr>
              <a:t>radio </a:t>
            </a:r>
            <a:r>
              <a:rPr lang="en-GB" sz="1200" dirty="0" smtClean="0">
                <a:solidFill>
                  <a:srgbClr val="0070C0"/>
                </a:solidFill>
                <a:latin typeface="+mn-lt"/>
              </a:rPr>
              <a:t>access that uses the wireline access network </a:t>
            </a:r>
            <a:r>
              <a:rPr lang="en-GB" sz="1200" dirty="0">
                <a:solidFill>
                  <a:srgbClr val="0070C0"/>
                </a:solidFill>
                <a:latin typeface="+mn-lt"/>
              </a:rPr>
              <a:t>as backhaul (trusted and managed)</a:t>
            </a:r>
          </a:p>
          <a:p>
            <a:r>
              <a:rPr lang="en-GB" sz="1200" dirty="0" smtClean="0">
                <a:solidFill>
                  <a:srgbClr val="0070C0"/>
                </a:solidFill>
                <a:latin typeface="+mn-lt"/>
              </a:rPr>
              <a:t>5b</a:t>
            </a:r>
            <a:r>
              <a:rPr lang="en-GB" sz="1200" dirty="0">
                <a:solidFill>
                  <a:srgbClr val="0070C0"/>
                </a:solidFill>
                <a:latin typeface="+mn-lt"/>
              </a:rPr>
              <a:t>: </a:t>
            </a:r>
            <a:r>
              <a:rPr lang="en-GB" sz="1200" dirty="0" smtClean="0">
                <a:solidFill>
                  <a:srgbClr val="0070C0"/>
                </a:solidFill>
                <a:latin typeface="+mn-lt"/>
              </a:rPr>
              <a:t>NG UE connects to WLAN or cellular </a:t>
            </a:r>
            <a:r>
              <a:rPr lang="en-GB" sz="1200" dirty="0">
                <a:solidFill>
                  <a:srgbClr val="0070C0"/>
                </a:solidFill>
                <a:latin typeface="+mn-lt"/>
              </a:rPr>
              <a:t>radio access that uses the </a:t>
            </a:r>
            <a:r>
              <a:rPr lang="en-GB" sz="1200" dirty="0" smtClean="0">
                <a:solidFill>
                  <a:srgbClr val="0070C0"/>
                </a:solidFill>
                <a:latin typeface="+mn-lt"/>
              </a:rPr>
              <a:t>wireline </a:t>
            </a:r>
            <a:r>
              <a:rPr lang="en-GB" sz="1200" dirty="0">
                <a:solidFill>
                  <a:srgbClr val="0070C0"/>
                </a:solidFill>
                <a:latin typeface="+mn-lt"/>
              </a:rPr>
              <a:t>access network as backhaul </a:t>
            </a:r>
            <a:r>
              <a:rPr lang="en-GB" sz="1200" dirty="0" smtClean="0">
                <a:solidFill>
                  <a:srgbClr val="0070C0"/>
                </a:solidFill>
                <a:latin typeface="+mn-lt"/>
              </a:rPr>
              <a:t>(untrusted)</a:t>
            </a:r>
            <a:endParaRPr lang="en-GB" sz="1200" dirty="0">
              <a:solidFill>
                <a:srgbClr val="0070C0"/>
              </a:solidFill>
              <a:latin typeface="+mn-lt"/>
            </a:endParaRPr>
          </a:p>
          <a:p>
            <a:pPr marL="271463" indent="-271463"/>
            <a:r>
              <a:rPr lang="en-GB" sz="1200" dirty="0" smtClean="0">
                <a:solidFill>
                  <a:srgbClr val="C00000"/>
                </a:solidFill>
                <a:latin typeface="+mn-lt"/>
              </a:rPr>
              <a:t>6a</a:t>
            </a:r>
            <a:r>
              <a:rPr lang="en-GB" sz="1200" dirty="0">
                <a:solidFill>
                  <a:srgbClr val="C00000"/>
                </a:solidFill>
                <a:latin typeface="+mn-lt"/>
              </a:rPr>
              <a:t>: </a:t>
            </a:r>
            <a:r>
              <a:rPr lang="en-GB" sz="1200" dirty="0" smtClean="0">
                <a:solidFill>
                  <a:srgbClr val="C00000"/>
                </a:solidFill>
                <a:latin typeface="+mn-lt"/>
              </a:rPr>
              <a:t>NG UE connects to WLAN and cellular </a:t>
            </a:r>
            <a:r>
              <a:rPr lang="en-GB" sz="1200" dirty="0">
                <a:solidFill>
                  <a:srgbClr val="C00000"/>
                </a:solidFill>
                <a:latin typeface="+mn-lt"/>
              </a:rPr>
              <a:t>radio access that uses the </a:t>
            </a:r>
            <a:r>
              <a:rPr lang="en-GB" sz="1200" dirty="0" smtClean="0">
                <a:solidFill>
                  <a:srgbClr val="C00000"/>
                </a:solidFill>
                <a:latin typeface="+mn-lt"/>
              </a:rPr>
              <a:t>wireline </a:t>
            </a:r>
            <a:r>
              <a:rPr lang="en-GB" sz="1200" dirty="0">
                <a:solidFill>
                  <a:srgbClr val="C00000"/>
                </a:solidFill>
                <a:latin typeface="+mn-lt"/>
              </a:rPr>
              <a:t>access network as backhaul (trusted and managed</a:t>
            </a:r>
            <a:r>
              <a:rPr lang="en-GB" sz="1200" dirty="0" smtClean="0">
                <a:solidFill>
                  <a:srgbClr val="C00000"/>
                </a:solidFill>
                <a:latin typeface="+mn-lt"/>
              </a:rPr>
              <a:t>) simultaneously</a:t>
            </a:r>
            <a:endParaRPr lang="en-GB" sz="1200" dirty="0">
              <a:solidFill>
                <a:srgbClr val="C00000"/>
              </a:solidFill>
              <a:latin typeface="+mn-lt"/>
            </a:endParaRPr>
          </a:p>
          <a:p>
            <a:pPr marL="271463" indent="-271463"/>
            <a:r>
              <a:rPr lang="en-GB" sz="1200" dirty="0" smtClean="0">
                <a:solidFill>
                  <a:srgbClr val="C00000"/>
                </a:solidFill>
                <a:latin typeface="+mn-lt"/>
              </a:rPr>
              <a:t>6b</a:t>
            </a:r>
            <a:r>
              <a:rPr lang="en-GB" sz="1200" dirty="0">
                <a:solidFill>
                  <a:srgbClr val="C00000"/>
                </a:solidFill>
                <a:latin typeface="+mn-lt"/>
              </a:rPr>
              <a:t>: </a:t>
            </a:r>
            <a:r>
              <a:rPr lang="en-GB" sz="1200" dirty="0" smtClean="0">
                <a:solidFill>
                  <a:srgbClr val="C00000"/>
                </a:solidFill>
                <a:latin typeface="+mn-lt"/>
              </a:rPr>
              <a:t>NG UE connects to WLAN and cellular </a:t>
            </a:r>
            <a:r>
              <a:rPr lang="en-GB" sz="1200" dirty="0">
                <a:solidFill>
                  <a:srgbClr val="C00000"/>
                </a:solidFill>
                <a:latin typeface="+mn-lt"/>
              </a:rPr>
              <a:t>radio access that uses the </a:t>
            </a:r>
            <a:r>
              <a:rPr lang="en-GB" sz="1200" dirty="0" smtClean="0">
                <a:solidFill>
                  <a:srgbClr val="C00000"/>
                </a:solidFill>
                <a:latin typeface="+mn-lt"/>
              </a:rPr>
              <a:t>wireline </a:t>
            </a:r>
            <a:r>
              <a:rPr lang="en-GB" sz="1200" dirty="0">
                <a:solidFill>
                  <a:srgbClr val="C00000"/>
                </a:solidFill>
                <a:latin typeface="+mn-lt"/>
              </a:rPr>
              <a:t>access network as backhaul </a:t>
            </a:r>
            <a:r>
              <a:rPr lang="en-GB" sz="1200" dirty="0" smtClean="0">
                <a:solidFill>
                  <a:srgbClr val="C00000"/>
                </a:solidFill>
                <a:latin typeface="+mn-lt"/>
              </a:rPr>
              <a:t>(untrusted) </a:t>
            </a:r>
            <a:r>
              <a:rPr lang="en-GB" sz="1200" dirty="0">
                <a:solidFill>
                  <a:srgbClr val="C00000"/>
                </a:solidFill>
                <a:latin typeface="+mn-lt"/>
              </a:rPr>
              <a:t>simultaneously</a:t>
            </a:r>
          </a:p>
          <a:p>
            <a:endParaRPr lang="en-GB" sz="1200" u="sng" dirty="0" smtClean="0">
              <a:latin typeface="+mn-lt"/>
            </a:endParaRPr>
          </a:p>
          <a:p>
            <a:endParaRPr lang="en-GB" sz="1100" dirty="0">
              <a:solidFill>
                <a:srgbClr val="FF0000"/>
              </a:solidFill>
              <a:latin typeface="+mn-lt"/>
            </a:endParaRPr>
          </a:p>
        </p:txBody>
      </p:sp>
      <p:sp>
        <p:nvSpPr>
          <p:cNvPr id="5" name="TextBox 4"/>
          <p:cNvSpPr txBox="1"/>
          <p:nvPr/>
        </p:nvSpPr>
        <p:spPr>
          <a:xfrm>
            <a:off x="0" y="3814042"/>
            <a:ext cx="7612277" cy="646331"/>
          </a:xfrm>
          <a:prstGeom prst="rect">
            <a:avLst/>
          </a:prstGeom>
          <a:noFill/>
        </p:spPr>
        <p:txBody>
          <a:bodyPr wrap="none" rtlCol="0">
            <a:spAutoFit/>
          </a:bodyPr>
          <a:lstStyle/>
          <a:p>
            <a:r>
              <a:rPr lang="en-GB" sz="1200" i="1" dirty="0" smtClean="0">
                <a:latin typeface="+mn-lt"/>
              </a:rPr>
              <a:t>Notes:</a:t>
            </a:r>
          </a:p>
          <a:p>
            <a:r>
              <a:rPr lang="en-GB" sz="1200" i="1" dirty="0" smtClean="0">
                <a:solidFill>
                  <a:srgbClr val="0070C0"/>
                </a:solidFill>
                <a:latin typeface="+mn-lt"/>
              </a:rPr>
              <a:t>Blue text represents use cases where a NG UE uses a single connection in the user </a:t>
            </a:r>
            <a:r>
              <a:rPr lang="en-GB" sz="1200" i="1" dirty="0">
                <a:solidFill>
                  <a:srgbClr val="0070C0"/>
                </a:solidFill>
                <a:latin typeface="+mn-lt"/>
              </a:rPr>
              <a:t>plane </a:t>
            </a:r>
            <a:r>
              <a:rPr lang="en-GB" sz="1200" i="1" dirty="0" smtClean="0">
                <a:solidFill>
                  <a:srgbClr val="0070C0"/>
                </a:solidFill>
                <a:latin typeface="+mn-lt"/>
              </a:rPr>
              <a:t>over the chosen access network</a:t>
            </a:r>
          </a:p>
          <a:p>
            <a:r>
              <a:rPr lang="en-GB" sz="1200" i="1" dirty="0" smtClean="0">
                <a:solidFill>
                  <a:srgbClr val="C00000"/>
                </a:solidFill>
                <a:latin typeface="+mn-lt"/>
              </a:rPr>
              <a:t>Red text represents use cases where a NG UE uses parallel connections in the user plane over multiple access networks</a:t>
            </a:r>
            <a:endParaRPr lang="en-GB" sz="1200" i="1" dirty="0">
              <a:solidFill>
                <a:srgbClr val="C00000"/>
              </a:solidFill>
              <a:latin typeface="+mn-lt"/>
            </a:endParaRPr>
          </a:p>
        </p:txBody>
      </p:sp>
    </p:spTree>
    <p:extLst>
      <p:ext uri="{BB962C8B-B14F-4D97-AF65-F5344CB8AC3E}">
        <p14:creationId xmlns:p14="http://schemas.microsoft.com/office/powerpoint/2010/main" xmlns="" val="188756651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48" y="-41557"/>
            <a:ext cx="9269361" cy="514502"/>
          </a:xfrm>
        </p:spPr>
        <p:txBody>
          <a:bodyPr/>
          <a:lstStyle/>
          <a:p>
            <a:pPr algn="l"/>
            <a:r>
              <a:rPr lang="en-GB" sz="2000" dirty="0" smtClean="0"/>
              <a:t>Use Case 1: NG UE connects to wireline or cellular radio access (trusted and managed)</a:t>
            </a:r>
            <a:endParaRPr lang="en-GB" sz="2000" dirty="0"/>
          </a:p>
        </p:txBody>
      </p:sp>
      <p:sp>
        <p:nvSpPr>
          <p:cNvPr id="3" name="Rectangle 2"/>
          <p:cNvSpPr/>
          <p:nvPr/>
        </p:nvSpPr>
        <p:spPr>
          <a:xfrm>
            <a:off x="79185" y="422175"/>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135292" y="621212"/>
            <a:ext cx="8969280" cy="308596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974534"/>
            <a:ext cx="8969279" cy="77076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6" y="598463"/>
            <a:ext cx="8969279" cy="1754326"/>
          </a:xfrm>
          <a:prstGeom prst="rect">
            <a:avLst/>
          </a:prstGeom>
          <a:noFill/>
          <a:ln>
            <a:noFill/>
          </a:ln>
        </p:spPr>
        <p:txBody>
          <a:bodyPr wrap="square" rtlCol="0">
            <a:spAutoFit/>
          </a:bodyPr>
          <a:lstStyle/>
          <a:p>
            <a:pPr marL="177800" indent="-177800">
              <a:buFont typeface="Arial" panose="020B0604020202020204" pitchFamily="34" charset="0"/>
              <a:buChar char="•"/>
            </a:pPr>
            <a:r>
              <a:rPr lang="en-US" sz="900" dirty="0" smtClean="0">
                <a:latin typeface="+mn-lt"/>
              </a:rPr>
              <a:t>A multi-access capable Gateway</a:t>
            </a:r>
            <a:r>
              <a:rPr lang="en-US" sz="900" dirty="0" smtClean="0">
                <a:solidFill>
                  <a:srgbClr val="FF0000"/>
                </a:solidFill>
                <a:latin typeface="+mn-lt"/>
              </a:rPr>
              <a:t> </a:t>
            </a:r>
            <a:r>
              <a:rPr lang="en-US" sz="900" dirty="0" smtClean="0">
                <a:latin typeface="+mn-lt"/>
              </a:rPr>
              <a:t>(acting as a NG UE) can obtain Fixed Broadband services via </a:t>
            </a:r>
            <a:r>
              <a:rPr lang="en-US" sz="900" i="1" dirty="0" smtClean="0">
                <a:latin typeface="+mn-lt"/>
              </a:rPr>
              <a:t>either</a:t>
            </a:r>
            <a:r>
              <a:rPr lang="en-US" sz="900" dirty="0" smtClean="0">
                <a:latin typeface="+mn-lt"/>
              </a:rPr>
              <a:t> cellular radio (e.g. NR radio) </a:t>
            </a:r>
            <a:r>
              <a:rPr lang="en-US" sz="900" i="1" dirty="0" smtClean="0">
                <a:latin typeface="+mn-lt"/>
              </a:rPr>
              <a:t>or</a:t>
            </a:r>
            <a:r>
              <a:rPr lang="en-US" sz="900" dirty="0" smtClean="0">
                <a:latin typeface="+mn-lt"/>
              </a:rPr>
              <a:t> wireline (e.g. </a:t>
            </a:r>
            <a:r>
              <a:rPr lang="en-US" sz="900" dirty="0" err="1" smtClean="0">
                <a:latin typeface="+mn-lt"/>
              </a:rPr>
              <a:t>fibre</a:t>
            </a:r>
            <a:r>
              <a:rPr lang="en-US" sz="900" dirty="0" smtClean="0">
                <a:latin typeface="+mn-lt"/>
              </a:rPr>
              <a:t>) network, where both ANs are trusted and managed by the NextGen Core operator</a:t>
            </a:r>
          </a:p>
          <a:p>
            <a:pPr marL="635000" lvl="1" indent="-177800">
              <a:buFont typeface="Arial" panose="020B0604020202020204" pitchFamily="34" charset="0"/>
              <a:buChar char="•"/>
            </a:pPr>
            <a:r>
              <a:rPr lang="en-US" sz="900" dirty="0" smtClean="0">
                <a:latin typeface="+mn-lt"/>
              </a:rPr>
              <a:t>The multi-access Gateway can be a </a:t>
            </a:r>
            <a:r>
              <a:rPr lang="en-US" sz="900" u="sng" dirty="0" smtClean="0">
                <a:latin typeface="+mn-lt"/>
              </a:rPr>
              <a:t>residential gateway </a:t>
            </a:r>
            <a:r>
              <a:rPr lang="en-US" sz="900" dirty="0" smtClean="0">
                <a:latin typeface="+mn-lt"/>
              </a:rPr>
              <a:t>(for residential market segment) or a </a:t>
            </a:r>
            <a:r>
              <a:rPr lang="en-US" sz="900" u="sng" dirty="0" smtClean="0">
                <a:latin typeface="+mn-lt"/>
              </a:rPr>
              <a:t>business customer premises gateway </a:t>
            </a:r>
            <a:r>
              <a:rPr lang="en-US" sz="900" dirty="0" smtClean="0">
                <a:latin typeface="+mn-lt"/>
              </a:rPr>
              <a:t>(for business market segment)</a:t>
            </a:r>
          </a:p>
          <a:p>
            <a:pPr marL="635000" lvl="1" indent="-177800">
              <a:buFont typeface="Arial" panose="020B0604020202020204" pitchFamily="34" charset="0"/>
              <a:buChar char="•"/>
            </a:pPr>
            <a:r>
              <a:rPr lang="en-US" sz="900" dirty="0" smtClean="0">
                <a:latin typeface="+mn-lt"/>
              </a:rPr>
              <a:t>When the Gateway is online on one AN, use of network or Gateway resources on the other AN link shall be minimized </a:t>
            </a:r>
          </a:p>
          <a:p>
            <a:pPr marL="177800" indent="-177800">
              <a:buFont typeface="Arial" panose="020B0604020202020204" pitchFamily="34" charset="0"/>
              <a:buChar char="•"/>
            </a:pPr>
            <a:r>
              <a:rPr lang="en-US" sz="900" dirty="0" smtClean="0">
                <a:latin typeface="+mn-lt"/>
              </a:rPr>
              <a:t>The set of services that the </a:t>
            </a:r>
            <a:r>
              <a:rPr lang="en-US" sz="900" dirty="0" err="1" smtClean="0">
                <a:latin typeface="+mn-lt"/>
              </a:rPr>
              <a:t>NextGen</a:t>
            </a:r>
            <a:r>
              <a:rPr lang="en-US" sz="900" dirty="0" smtClean="0">
                <a:latin typeface="+mn-lt"/>
              </a:rPr>
              <a:t> Core operator provides to the Gateway is (as much as possible) the same over wireline and cellular radio access </a:t>
            </a:r>
          </a:p>
          <a:p>
            <a:pPr marL="177800" indent="-177800">
              <a:buFont typeface="Arial" panose="020B0604020202020204" pitchFamily="34" charset="0"/>
              <a:buChar char="•"/>
            </a:pPr>
            <a:r>
              <a:rPr lang="en-US" sz="900" dirty="0" smtClean="0">
                <a:latin typeface="+mn-lt"/>
              </a:rPr>
              <a:t>The </a:t>
            </a:r>
            <a:r>
              <a:rPr lang="en-US" sz="900" dirty="0" err="1" smtClean="0">
                <a:latin typeface="+mn-lt"/>
              </a:rPr>
              <a:t>NextGen</a:t>
            </a:r>
            <a:r>
              <a:rPr lang="en-US" sz="900" dirty="0" smtClean="0">
                <a:latin typeface="+mn-lt"/>
              </a:rPr>
              <a:t> Core identifies and authenticates the Gateway as a single subscriber independent of the access network used </a:t>
            </a:r>
          </a:p>
          <a:p>
            <a:pPr marL="177800" indent="-177800">
              <a:buFont typeface="Arial" panose="020B0604020202020204" pitchFamily="34" charset="0"/>
              <a:buChar char="•"/>
            </a:pPr>
            <a:r>
              <a:rPr lang="en-US" sz="900" dirty="0" smtClean="0">
                <a:latin typeface="+mn-lt"/>
              </a:rPr>
              <a:t>Locally connected devices connected to the Gateway must not be visible to the NextGen Core</a:t>
            </a:r>
          </a:p>
          <a:p>
            <a:pPr marL="182563" indent="-182563">
              <a:buFont typeface="Arial" panose="020B0604020202020204" pitchFamily="34" charset="0"/>
              <a:buChar char="•"/>
            </a:pPr>
            <a:r>
              <a:rPr lang="en-GB" sz="900" dirty="0" smtClean="0">
                <a:latin typeface="+mn-lt"/>
              </a:rPr>
              <a:t>When the Gateway goes online (i.e. service communication is activated), the used access network is selected under control of the </a:t>
            </a:r>
            <a:r>
              <a:rPr lang="en-US" sz="900" dirty="0" err="1" smtClean="0">
                <a:latin typeface="+mn-lt"/>
              </a:rPr>
              <a:t>NextGen</a:t>
            </a:r>
            <a:r>
              <a:rPr lang="en-US" sz="900" dirty="0" smtClean="0">
                <a:latin typeface="+mn-lt"/>
              </a:rPr>
              <a:t> Core </a:t>
            </a:r>
            <a:r>
              <a:rPr lang="en-GB" sz="900" dirty="0" smtClean="0">
                <a:latin typeface="+mn-lt"/>
              </a:rPr>
              <a:t>operator, e.g. based </a:t>
            </a:r>
            <a:r>
              <a:rPr lang="en-GB" sz="900" dirty="0">
                <a:latin typeface="+mn-lt"/>
              </a:rPr>
              <a:t>on </a:t>
            </a:r>
            <a:r>
              <a:rPr lang="en-GB" sz="900" dirty="0" smtClean="0">
                <a:latin typeface="+mn-lt"/>
              </a:rPr>
              <a:t>subscription parameters, operator </a:t>
            </a:r>
            <a:r>
              <a:rPr lang="en-GB" sz="900" dirty="0">
                <a:latin typeface="+mn-lt"/>
              </a:rPr>
              <a:t>policies, network conditions and service requirements</a:t>
            </a:r>
            <a:endParaRPr lang="en-GB" sz="900" dirty="0" smtClean="0">
              <a:latin typeface="+mn-lt"/>
            </a:endParaRPr>
          </a:p>
          <a:p>
            <a:pPr marL="177800" indent="-177800">
              <a:buFont typeface="Arial" panose="020B0604020202020204" pitchFamily="34" charset="0"/>
              <a:buChar char="•"/>
            </a:pPr>
            <a:r>
              <a:rPr lang="en-GB" sz="900" dirty="0" smtClean="0">
                <a:latin typeface="+mn-lt"/>
              </a:rPr>
              <a:t>While the Gateway is online, a change of access networks can occur if </a:t>
            </a:r>
            <a:r>
              <a:rPr lang="en-GB" sz="900" dirty="0">
                <a:latin typeface="+mn-lt"/>
              </a:rPr>
              <a:t>network conditions can’t meet </a:t>
            </a:r>
            <a:r>
              <a:rPr lang="en-GB" sz="900" dirty="0" smtClean="0">
                <a:latin typeface="+mn-lt"/>
              </a:rPr>
              <a:t>service requirements (including that </a:t>
            </a:r>
            <a:r>
              <a:rPr lang="en-GB" sz="900" dirty="0">
                <a:latin typeface="+mn-lt"/>
              </a:rPr>
              <a:t>the UE reaches end of coverage for the current </a:t>
            </a:r>
            <a:r>
              <a:rPr lang="en-GB" sz="900" dirty="0" smtClean="0">
                <a:latin typeface="+mn-lt"/>
              </a:rPr>
              <a:t>AN), or relevant subscription parameters or operator policies are changed</a:t>
            </a:r>
          </a:p>
          <a:p>
            <a:pPr marL="635000" lvl="1" indent="-177800">
              <a:buFont typeface="Arial" panose="020B0604020202020204" pitchFamily="34" charset="0"/>
              <a:buChar char="•"/>
            </a:pPr>
            <a:r>
              <a:rPr lang="en-GB" sz="900" dirty="0" smtClean="0">
                <a:latin typeface="+mn-lt"/>
              </a:rPr>
              <a:t>In case of an access network change during ongoing sessions, customer services shall be continued with the least possible service impact</a:t>
            </a:r>
          </a:p>
        </p:txBody>
      </p:sp>
      <p:sp>
        <p:nvSpPr>
          <p:cNvPr id="7" name="Rectangle 6"/>
          <p:cNvSpPr/>
          <p:nvPr/>
        </p:nvSpPr>
        <p:spPr>
          <a:xfrm>
            <a:off x="2121962" y="2349996"/>
            <a:ext cx="955191" cy="122593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Gateway</a:t>
            </a:r>
          </a:p>
          <a:p>
            <a:pPr algn="ctr"/>
            <a:r>
              <a:rPr lang="en-GB" dirty="0" smtClean="0">
                <a:solidFill>
                  <a:schemeClr val="tx1"/>
                </a:solidFill>
              </a:rPr>
              <a:t>(NG UE)</a:t>
            </a:r>
            <a:endParaRPr lang="en-GB" dirty="0">
              <a:solidFill>
                <a:schemeClr val="tx1"/>
              </a:solidFill>
            </a:endParaRPr>
          </a:p>
        </p:txBody>
      </p:sp>
      <p:cxnSp>
        <p:nvCxnSpPr>
          <p:cNvPr id="8" name="Straight Connector 7"/>
          <p:cNvCxnSpPr/>
          <p:nvPr/>
        </p:nvCxnSpPr>
        <p:spPr>
          <a:xfrm flipV="1">
            <a:off x="3057268" y="2902264"/>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3057268" y="3188239"/>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675334" y="2567303"/>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sp>
        <p:nvSpPr>
          <p:cNvPr id="11" name="Rectangle 10"/>
          <p:cNvSpPr/>
          <p:nvPr/>
        </p:nvSpPr>
        <p:spPr>
          <a:xfrm>
            <a:off x="3675191" y="3112170"/>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Cellular Radio AN </a:t>
            </a:r>
          </a:p>
          <a:p>
            <a:pPr algn="ctr"/>
            <a:r>
              <a:rPr lang="en-GB" dirty="0" smtClean="0">
                <a:solidFill>
                  <a:schemeClr val="tx1"/>
                </a:solidFill>
              </a:rPr>
              <a:t>(e.g. NR)</a:t>
            </a:r>
            <a:endParaRPr lang="en-GB" dirty="0">
              <a:solidFill>
                <a:schemeClr val="tx1"/>
              </a:solidFill>
            </a:endParaRPr>
          </a:p>
        </p:txBody>
      </p:sp>
      <p:cxnSp>
        <p:nvCxnSpPr>
          <p:cNvPr id="12" name="Straight Connector 11"/>
          <p:cNvCxnSpPr/>
          <p:nvPr/>
        </p:nvCxnSpPr>
        <p:spPr>
          <a:xfrm>
            <a:off x="5258458" y="2902264"/>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249987" y="3215531"/>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200015" y="2697737"/>
            <a:ext cx="799085" cy="707886"/>
          </a:xfrm>
          <a:prstGeom prst="rect">
            <a:avLst/>
          </a:prstGeom>
          <a:noFill/>
          <a:ln>
            <a:solidFill>
              <a:schemeClr val="accent1"/>
            </a:solidFill>
          </a:ln>
        </p:spPr>
        <p:txBody>
          <a:bodyPr wrap="square" rtlCol="0">
            <a:spAutoFit/>
          </a:bodyPr>
          <a:lstStyle/>
          <a:p>
            <a:pPr algn="ctr"/>
            <a:endParaRPr lang="en-GB" sz="800" dirty="0" smtClean="0">
              <a:latin typeface="+mn-lt"/>
            </a:endParaRPr>
          </a:p>
          <a:p>
            <a:pPr algn="ctr"/>
            <a:r>
              <a:rPr lang="en-GB" sz="800" dirty="0" smtClean="0">
                <a:latin typeface="+mn-lt"/>
              </a:rPr>
              <a:t>Subscriber ID(s) and credentials</a:t>
            </a:r>
          </a:p>
          <a:p>
            <a:pPr algn="ctr"/>
            <a:endParaRPr lang="en-GB" sz="800" dirty="0">
              <a:solidFill>
                <a:srgbClr val="FF0000"/>
              </a:solidFill>
              <a:latin typeface="+mn-lt"/>
            </a:endParaRPr>
          </a:p>
        </p:txBody>
      </p:sp>
      <p:sp>
        <p:nvSpPr>
          <p:cNvPr id="15" name="Rectangle 14"/>
          <p:cNvSpPr/>
          <p:nvPr/>
        </p:nvSpPr>
        <p:spPr>
          <a:xfrm>
            <a:off x="79186" y="3764220"/>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3940564"/>
            <a:ext cx="8969279" cy="861774"/>
          </a:xfrm>
          <a:prstGeom prst="rect">
            <a:avLst/>
          </a:prstGeom>
          <a:noFill/>
          <a:ln>
            <a:noFill/>
          </a:ln>
        </p:spPr>
        <p:txBody>
          <a:bodyPr wrap="square" rtlCol="0">
            <a:spAutoFit/>
          </a:bodyPr>
          <a:lstStyle/>
          <a:p>
            <a:pPr marL="177800" indent="-177800">
              <a:buFont typeface="Arial" panose="020B0604020202020204" pitchFamily="34" charset="0"/>
              <a:buChar char="•"/>
            </a:pPr>
            <a:r>
              <a:rPr lang="en-US" dirty="0" smtClean="0">
                <a:latin typeface="+mn-lt"/>
              </a:rPr>
              <a:t>Recovery from Fixed Broadband failover (e.g. fibre downtime or cellular downtime due to maintenance or failure)</a:t>
            </a:r>
          </a:p>
          <a:p>
            <a:pPr marL="177800" indent="-177800">
              <a:buFont typeface="Arial" panose="020B0604020202020204" pitchFamily="34" charset="0"/>
              <a:buChar char="•"/>
            </a:pPr>
            <a:r>
              <a:rPr lang="en-US" dirty="0" smtClean="0">
                <a:latin typeface="+mn-lt"/>
              </a:rPr>
              <a:t>Rapid service activation via cellular AN prior to physical wireline access being available</a:t>
            </a:r>
          </a:p>
          <a:p>
            <a:pPr marL="177800" indent="-177800">
              <a:buFont typeface="Arial" panose="020B0604020202020204" pitchFamily="34" charset="0"/>
              <a:buChar char="•"/>
            </a:pPr>
            <a:r>
              <a:rPr lang="en-US" dirty="0" smtClean="0">
                <a:latin typeface="+mn-lt"/>
              </a:rPr>
              <a:t>“Nomadic” fixed broadband access – e.g. take your home broadband to your holiday home (use any available access network type)</a:t>
            </a:r>
          </a:p>
          <a:p>
            <a:pPr marL="177800" indent="-177800">
              <a:buFont typeface="Arial" panose="020B0604020202020204" pitchFamily="34" charset="0"/>
              <a:buChar char="•"/>
            </a:pPr>
            <a:r>
              <a:rPr lang="en-US" dirty="0" smtClean="0">
                <a:latin typeface="+mn-lt"/>
              </a:rPr>
              <a:t>Ability to switch over all traffic to an alternative access network when network conditions can’t meet service requirements</a:t>
            </a:r>
          </a:p>
          <a:p>
            <a:pPr marL="177800" indent="-177800">
              <a:buFont typeface="Arial" panose="020B0604020202020204" pitchFamily="34" charset="0"/>
              <a:buChar char="•"/>
            </a:pPr>
            <a:r>
              <a:rPr lang="en-GB" dirty="0" smtClean="0">
                <a:latin typeface="+mn-lt"/>
              </a:rPr>
              <a:t>Consistent delivery of Value Added Services, charging, traffic policies etc., regardless of used access network</a:t>
            </a:r>
            <a:endParaRPr lang="en-US" dirty="0" smtClean="0">
              <a:latin typeface="+mn-lt"/>
            </a:endParaRPr>
          </a:p>
        </p:txBody>
      </p:sp>
      <p:sp>
        <p:nvSpPr>
          <p:cNvPr id="17" name="TextBox 16"/>
          <p:cNvSpPr txBox="1"/>
          <p:nvPr/>
        </p:nvSpPr>
        <p:spPr>
          <a:xfrm>
            <a:off x="3131738" y="2924696"/>
            <a:ext cx="348172" cy="253916"/>
          </a:xfrm>
          <a:prstGeom prst="rect">
            <a:avLst/>
          </a:prstGeom>
          <a:noFill/>
        </p:spPr>
        <p:txBody>
          <a:bodyPr wrap="none" rtlCol="0">
            <a:spAutoFit/>
          </a:bodyPr>
          <a:lstStyle/>
          <a:p>
            <a:r>
              <a:rPr lang="en-GB" dirty="0" smtClean="0">
                <a:latin typeface="+mn-lt"/>
              </a:rPr>
              <a:t>OR</a:t>
            </a:r>
            <a:endParaRPr lang="en-GB" dirty="0">
              <a:latin typeface="+mn-lt"/>
            </a:endParaRPr>
          </a:p>
        </p:txBody>
      </p:sp>
      <p:cxnSp>
        <p:nvCxnSpPr>
          <p:cNvPr id="18" name="Straight Connector 17"/>
          <p:cNvCxnSpPr/>
          <p:nvPr/>
        </p:nvCxnSpPr>
        <p:spPr>
          <a:xfrm>
            <a:off x="1904740" y="3027100"/>
            <a:ext cx="2952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913207" y="2567303"/>
            <a:ext cx="1058" cy="9265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606292" y="2567303"/>
            <a:ext cx="3079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1606292" y="3493884"/>
            <a:ext cx="3079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958518" y="2432111"/>
            <a:ext cx="696383" cy="448226"/>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Locally connected device</a:t>
            </a:r>
            <a:endParaRPr lang="en-GB" sz="900" dirty="0">
              <a:solidFill>
                <a:schemeClr val="tx1"/>
              </a:solidFill>
            </a:endParaRPr>
          </a:p>
        </p:txBody>
      </p:sp>
      <p:sp>
        <p:nvSpPr>
          <p:cNvPr id="23" name="Rectangle 22"/>
          <p:cNvSpPr/>
          <p:nvPr/>
        </p:nvSpPr>
        <p:spPr>
          <a:xfrm>
            <a:off x="958518" y="3215531"/>
            <a:ext cx="696383" cy="46339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a:solidFill>
                  <a:schemeClr val="tx1"/>
                </a:solidFill>
              </a:rPr>
              <a:t>Locally connected </a:t>
            </a:r>
            <a:r>
              <a:rPr lang="en-GB" sz="900" dirty="0" smtClean="0">
                <a:solidFill>
                  <a:schemeClr val="tx1"/>
                </a:solidFill>
              </a:rPr>
              <a:t>device</a:t>
            </a:r>
            <a:endParaRPr lang="en-GB" sz="900" dirty="0">
              <a:solidFill>
                <a:schemeClr val="tx1"/>
              </a:solidFill>
            </a:endParaRPr>
          </a:p>
        </p:txBody>
      </p:sp>
      <p:sp>
        <p:nvSpPr>
          <p:cNvPr id="24" name="TextBox 23"/>
          <p:cNvSpPr txBox="1"/>
          <p:nvPr/>
        </p:nvSpPr>
        <p:spPr>
          <a:xfrm>
            <a:off x="725990" y="2908593"/>
            <a:ext cx="1246899" cy="230832"/>
          </a:xfrm>
          <a:prstGeom prst="rect">
            <a:avLst/>
          </a:prstGeom>
          <a:noFill/>
        </p:spPr>
        <p:txBody>
          <a:bodyPr wrap="square" rtlCol="0">
            <a:spAutoFit/>
          </a:bodyPr>
          <a:lstStyle/>
          <a:p>
            <a:r>
              <a:rPr lang="en-GB" sz="900" dirty="0" smtClean="0">
                <a:latin typeface="+mn-lt"/>
              </a:rPr>
              <a:t>Private LAN/WLAN </a:t>
            </a:r>
            <a:endParaRPr lang="en-GB" sz="900" dirty="0">
              <a:latin typeface="+mn-lt"/>
            </a:endParaRPr>
          </a:p>
        </p:txBody>
      </p:sp>
      <p:cxnSp>
        <p:nvCxnSpPr>
          <p:cNvPr id="25" name="Straight Arrow Connector 24"/>
          <p:cNvCxnSpPr/>
          <p:nvPr/>
        </p:nvCxnSpPr>
        <p:spPr>
          <a:xfrm flipV="1">
            <a:off x="1706002" y="3022636"/>
            <a:ext cx="177177" cy="502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flipV="1">
            <a:off x="5522926" y="2962962"/>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5551847" y="3144612"/>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810223" y="2924696"/>
            <a:ext cx="831708" cy="246221"/>
          </a:xfrm>
          <a:prstGeom prst="rect">
            <a:avLst/>
          </a:prstGeom>
          <a:noFill/>
        </p:spPr>
        <p:txBody>
          <a:bodyPr wrap="square" rtlCol="0">
            <a:spAutoFit/>
          </a:bodyPr>
          <a:lstStyle/>
          <a:p>
            <a:r>
              <a:rPr lang="en-GB" dirty="0" smtClean="0">
                <a:latin typeface="+mn-lt"/>
              </a:rPr>
              <a:t>OR</a:t>
            </a:r>
            <a:endParaRPr lang="en-GB" dirty="0">
              <a:latin typeface="+mn-lt"/>
            </a:endParaRPr>
          </a:p>
        </p:txBody>
      </p:sp>
      <p:sp>
        <p:nvSpPr>
          <p:cNvPr id="29" name="TextBox 28"/>
          <p:cNvSpPr txBox="1"/>
          <p:nvPr/>
        </p:nvSpPr>
        <p:spPr>
          <a:xfrm>
            <a:off x="3069624" y="2737236"/>
            <a:ext cx="554960" cy="215444"/>
          </a:xfrm>
          <a:prstGeom prst="rect">
            <a:avLst/>
          </a:prstGeom>
          <a:noFill/>
        </p:spPr>
        <p:txBody>
          <a:bodyPr wrap="none" rtlCol="0">
            <a:spAutoFit/>
          </a:bodyPr>
          <a:lstStyle/>
          <a:p>
            <a:r>
              <a:rPr lang="en-GB" sz="800" dirty="0" smtClean="0">
                <a:latin typeface="+mn-lt"/>
              </a:rPr>
              <a:t>e.g. fibre</a:t>
            </a:r>
            <a:endParaRPr lang="en-GB" sz="800" dirty="0">
              <a:latin typeface="+mn-lt"/>
            </a:endParaRPr>
          </a:p>
        </p:txBody>
      </p:sp>
      <p:sp>
        <p:nvSpPr>
          <p:cNvPr id="30" name="TextBox 29"/>
          <p:cNvSpPr txBox="1"/>
          <p:nvPr/>
        </p:nvSpPr>
        <p:spPr>
          <a:xfrm>
            <a:off x="3103870" y="3125777"/>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31" name="Straight Arrow Connector 30"/>
          <p:cNvCxnSpPr/>
          <p:nvPr/>
        </p:nvCxnSpPr>
        <p:spPr>
          <a:xfrm>
            <a:off x="3007714" y="3321275"/>
            <a:ext cx="3349443" cy="6777"/>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3072792" y="2943063"/>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3072792" y="3139425"/>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779821" y="2601092"/>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779821" y="2806438"/>
            <a:ext cx="540689" cy="654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8255814" y="2489231"/>
            <a:ext cx="821059" cy="230832"/>
          </a:xfrm>
          <a:prstGeom prst="rect">
            <a:avLst/>
          </a:prstGeom>
          <a:noFill/>
        </p:spPr>
        <p:txBody>
          <a:bodyPr wrap="none" rtlCol="0">
            <a:spAutoFit/>
          </a:bodyPr>
          <a:lstStyle/>
          <a:p>
            <a:r>
              <a:rPr lang="en-GB" sz="900" dirty="0" smtClean="0">
                <a:latin typeface="+mn-lt"/>
              </a:rPr>
              <a:t>Control plane</a:t>
            </a:r>
            <a:endParaRPr lang="en-GB" sz="900" dirty="0">
              <a:latin typeface="+mn-lt"/>
            </a:endParaRPr>
          </a:p>
        </p:txBody>
      </p:sp>
      <p:sp>
        <p:nvSpPr>
          <p:cNvPr id="37" name="TextBox 36"/>
          <p:cNvSpPr txBox="1"/>
          <p:nvPr/>
        </p:nvSpPr>
        <p:spPr>
          <a:xfrm>
            <a:off x="8278672" y="2677458"/>
            <a:ext cx="689612" cy="230832"/>
          </a:xfrm>
          <a:prstGeom prst="rect">
            <a:avLst/>
          </a:prstGeom>
          <a:noFill/>
        </p:spPr>
        <p:txBody>
          <a:bodyPr wrap="none" rtlCol="0">
            <a:spAutoFit/>
          </a:bodyPr>
          <a:lstStyle/>
          <a:p>
            <a:r>
              <a:rPr lang="en-GB" sz="900" dirty="0" smtClean="0">
                <a:latin typeface="+mn-lt"/>
              </a:rPr>
              <a:t>Data plane</a:t>
            </a:r>
            <a:endParaRPr lang="en-GB" sz="900" dirty="0">
              <a:latin typeface="+mn-lt"/>
            </a:endParaRPr>
          </a:p>
        </p:txBody>
      </p:sp>
      <p:sp>
        <p:nvSpPr>
          <p:cNvPr id="38" name="Rectangle 37"/>
          <p:cNvSpPr/>
          <p:nvPr/>
        </p:nvSpPr>
        <p:spPr>
          <a:xfrm>
            <a:off x="6348685" y="2713262"/>
            <a:ext cx="1363133" cy="66886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smtClean="0">
                <a:solidFill>
                  <a:schemeClr val="tx1"/>
                </a:solidFill>
              </a:rPr>
              <a:t>NextGen Core</a:t>
            </a:r>
            <a:endParaRPr lang="en-GB" sz="1200" dirty="0">
              <a:solidFill>
                <a:schemeClr val="tx1"/>
              </a:solidFill>
            </a:endParaRPr>
          </a:p>
        </p:txBody>
      </p:sp>
      <p:cxnSp>
        <p:nvCxnSpPr>
          <p:cNvPr id="39" name="Straight Arrow Connector 46"/>
          <p:cNvCxnSpPr/>
          <p:nvPr/>
        </p:nvCxnSpPr>
        <p:spPr>
          <a:xfrm flipV="1">
            <a:off x="3007714" y="2773938"/>
            <a:ext cx="3344185" cy="75"/>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0661668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3" name="Straight Arrow Connector 56"/>
          <p:cNvCxnSpPr/>
          <p:nvPr/>
        </p:nvCxnSpPr>
        <p:spPr>
          <a:xfrm>
            <a:off x="2290634" y="2477080"/>
            <a:ext cx="4042695" cy="3699"/>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2302625" y="3136799"/>
            <a:ext cx="4042695" cy="3699"/>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0" y="58938"/>
            <a:ext cx="9269361" cy="514502"/>
          </a:xfrm>
        </p:spPr>
        <p:txBody>
          <a:bodyPr/>
          <a:lstStyle/>
          <a:p>
            <a:pPr algn="l"/>
            <a:r>
              <a:rPr lang="en-GB" sz="2000" dirty="0" smtClean="0"/>
              <a:t>Use Case 2: NG UE connects to wireline and cellular radio access simultaneously (trusted and managed)</a:t>
            </a:r>
            <a:endParaRPr lang="en-GB" sz="2000" dirty="0"/>
          </a:p>
        </p:txBody>
      </p:sp>
      <p:sp>
        <p:nvSpPr>
          <p:cNvPr id="3" name="Rectangle 2"/>
          <p:cNvSpPr/>
          <p:nvPr/>
        </p:nvSpPr>
        <p:spPr>
          <a:xfrm>
            <a:off x="79185" y="643395"/>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851849"/>
            <a:ext cx="8969280" cy="283524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3937664"/>
            <a:ext cx="8969279" cy="77076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6" y="851849"/>
            <a:ext cx="8969279" cy="861774"/>
          </a:xfrm>
          <a:prstGeom prst="rect">
            <a:avLst/>
          </a:prstGeom>
          <a:noFill/>
          <a:ln>
            <a:noFill/>
          </a:ln>
        </p:spPr>
        <p:txBody>
          <a:bodyPr wrap="square" rtlCol="0">
            <a:spAutoFit/>
          </a:bodyPr>
          <a:lstStyle/>
          <a:p>
            <a:pPr marL="177800" indent="-177800">
              <a:buFont typeface="Arial" panose="020B0604020202020204" pitchFamily="34" charset="0"/>
              <a:buChar char="•"/>
            </a:pPr>
            <a:r>
              <a:rPr lang="en-US" dirty="0" smtClean="0">
                <a:latin typeface="+mn-lt"/>
              </a:rPr>
              <a:t>This use case covers all the properties and features of use case 1, with the additional capability of obtaining Fixed Broadband services simultaneously via cellular radio (e.g. NR radio) and wireline (e.g. </a:t>
            </a:r>
            <a:r>
              <a:rPr lang="en-US" dirty="0" err="1" smtClean="0">
                <a:latin typeface="+mn-lt"/>
              </a:rPr>
              <a:t>fibre</a:t>
            </a:r>
            <a:r>
              <a:rPr lang="en-US" dirty="0" smtClean="0">
                <a:latin typeface="+mn-lt"/>
              </a:rPr>
              <a:t>) network </a:t>
            </a:r>
          </a:p>
          <a:p>
            <a:pPr marL="190500" indent="-190500">
              <a:buFont typeface="Arial" panose="020B0604020202020204" pitchFamily="34" charset="0"/>
              <a:buChar char="•"/>
            </a:pPr>
            <a:r>
              <a:rPr lang="en-US" dirty="0" smtClean="0">
                <a:latin typeface="+mn-lt"/>
              </a:rPr>
              <a:t>To optimize user experience as well as access network utilization, the </a:t>
            </a:r>
            <a:r>
              <a:rPr lang="en-US" dirty="0" err="1" smtClean="0">
                <a:latin typeface="+mn-lt"/>
              </a:rPr>
              <a:t>NextGen</a:t>
            </a:r>
            <a:r>
              <a:rPr lang="en-US" dirty="0" smtClean="0">
                <a:latin typeface="+mn-lt"/>
              </a:rPr>
              <a:t> Core and Gateway (NG UE) both natively support dynamic traffic combining, splitting &amp; steering </a:t>
            </a:r>
            <a:r>
              <a:rPr lang="en-US" dirty="0">
                <a:latin typeface="+mn-lt"/>
              </a:rPr>
              <a:t>in the DL and UL direction respectively </a:t>
            </a:r>
            <a:r>
              <a:rPr lang="en-US" dirty="0" smtClean="0">
                <a:latin typeface="+mn-lt"/>
              </a:rPr>
              <a:t>over multiple ANs, on a per-service flow and/or per-traffic type basis according to a set of policies defined by the </a:t>
            </a:r>
            <a:r>
              <a:rPr lang="en-US" dirty="0" err="1" smtClean="0">
                <a:latin typeface="+mn-lt"/>
              </a:rPr>
              <a:t>NextGen</a:t>
            </a:r>
            <a:r>
              <a:rPr lang="en-US" dirty="0" smtClean="0">
                <a:latin typeface="+mn-lt"/>
              </a:rPr>
              <a:t> Core operator to meet the needs of different traffic types or services</a:t>
            </a:r>
          </a:p>
        </p:txBody>
      </p:sp>
      <p:sp>
        <p:nvSpPr>
          <p:cNvPr id="15" name="Rectangle 14"/>
          <p:cNvSpPr/>
          <p:nvPr/>
        </p:nvSpPr>
        <p:spPr>
          <a:xfrm>
            <a:off x="79186" y="3727350"/>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3916394"/>
            <a:ext cx="8969279" cy="861774"/>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dirty="0">
                <a:latin typeface="+mn-lt"/>
              </a:rPr>
              <a:t>All the features of use case 1 plus the following</a:t>
            </a:r>
          </a:p>
          <a:p>
            <a:pPr marL="355600" lvl="1" indent="-177800">
              <a:buFont typeface="Arial" panose="020B0604020202020204" pitchFamily="34" charset="0"/>
              <a:buChar char="•"/>
              <a:defRPr/>
            </a:pPr>
            <a:r>
              <a:rPr lang="en-GB" dirty="0">
                <a:latin typeface="+mn-lt"/>
              </a:rPr>
              <a:t>Ability to cost-effectively deliver higher data speeds to fixed broadband customers via simultaneous use of fixed and mobile access networks</a:t>
            </a:r>
          </a:p>
          <a:p>
            <a:pPr marL="355600" lvl="1" indent="-177800">
              <a:buFont typeface="Arial" panose="020B0604020202020204" pitchFamily="34" charset="0"/>
              <a:buChar char="•"/>
            </a:pPr>
            <a:r>
              <a:rPr lang="en-GB" dirty="0">
                <a:latin typeface="+mn-lt"/>
              </a:rPr>
              <a:t>Best user experience -  traffic routing decisions based on access network availability and application traffic type requirements (e.g. traffic splitting with fibre as primary, NR as overflow, traffic steering with 4K HDTV over fibre, other traffic over NR)</a:t>
            </a:r>
          </a:p>
          <a:p>
            <a:pPr marL="355600" lvl="1" indent="-177800">
              <a:buFont typeface="Arial" panose="020B0604020202020204" pitchFamily="34" charset="0"/>
              <a:buChar char="•"/>
              <a:defRPr/>
            </a:pPr>
            <a:r>
              <a:rPr lang="en-GB" dirty="0">
                <a:latin typeface="+mn-lt"/>
              </a:rPr>
              <a:t>Consistent delivery of Value Added Services, charging, traffic policies etc. when combining, splitting or steering traffic across the two access networks</a:t>
            </a:r>
          </a:p>
        </p:txBody>
      </p:sp>
      <p:sp>
        <p:nvSpPr>
          <p:cNvPr id="40" name="Rectangle 39"/>
          <p:cNvSpPr/>
          <p:nvPr/>
        </p:nvSpPr>
        <p:spPr>
          <a:xfrm>
            <a:off x="6351469" y="1935492"/>
            <a:ext cx="1291456"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400" dirty="0" smtClean="0">
                <a:solidFill>
                  <a:schemeClr val="tx1"/>
                </a:solidFill>
              </a:rPr>
              <a:t>NextGen Core</a:t>
            </a:r>
            <a:endParaRPr lang="en-GB" sz="1400" dirty="0">
              <a:solidFill>
                <a:schemeClr val="tx1"/>
              </a:solidFill>
            </a:endParaRPr>
          </a:p>
        </p:txBody>
      </p:sp>
      <p:sp>
        <p:nvSpPr>
          <p:cNvPr id="41" name="Rectangle 40"/>
          <p:cNvSpPr/>
          <p:nvPr/>
        </p:nvSpPr>
        <p:spPr>
          <a:xfrm>
            <a:off x="1517105" y="2082964"/>
            <a:ext cx="1542531" cy="123478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GB" sz="1050" dirty="0">
              <a:solidFill>
                <a:schemeClr val="tx1"/>
              </a:solidFill>
            </a:endParaRPr>
          </a:p>
        </p:txBody>
      </p:sp>
      <p:cxnSp>
        <p:nvCxnSpPr>
          <p:cNvPr id="42" name="Straight Connector 41"/>
          <p:cNvCxnSpPr/>
          <p:nvPr/>
        </p:nvCxnSpPr>
        <p:spPr>
          <a:xfrm flipV="1">
            <a:off x="3060051" y="2638780"/>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3060051" y="2924755"/>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3678117" y="2303819"/>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sp>
        <p:nvSpPr>
          <p:cNvPr id="45" name="Rectangle 44"/>
          <p:cNvSpPr/>
          <p:nvPr/>
        </p:nvSpPr>
        <p:spPr>
          <a:xfrm>
            <a:off x="3677974" y="2848686"/>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Cellular Radio AN </a:t>
            </a:r>
          </a:p>
          <a:p>
            <a:pPr algn="ctr"/>
            <a:r>
              <a:rPr lang="en-GB" dirty="0" smtClean="0">
                <a:solidFill>
                  <a:schemeClr val="tx1"/>
                </a:solidFill>
              </a:rPr>
              <a:t>(e.g. NR)</a:t>
            </a:r>
            <a:endParaRPr lang="en-GB" dirty="0">
              <a:solidFill>
                <a:schemeClr val="tx1"/>
              </a:solidFill>
            </a:endParaRPr>
          </a:p>
        </p:txBody>
      </p:sp>
      <p:cxnSp>
        <p:nvCxnSpPr>
          <p:cNvPr id="46" name="Straight Connector 45"/>
          <p:cNvCxnSpPr/>
          <p:nvPr/>
        </p:nvCxnSpPr>
        <p:spPr>
          <a:xfrm>
            <a:off x="5261241" y="2638780"/>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252770" y="2952047"/>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3134521" y="2661212"/>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cxnSp>
        <p:nvCxnSpPr>
          <p:cNvPr id="49" name="Straight Connector 48"/>
          <p:cNvCxnSpPr/>
          <p:nvPr/>
        </p:nvCxnSpPr>
        <p:spPr>
          <a:xfrm>
            <a:off x="1222102" y="2823691"/>
            <a:ext cx="2952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226338" y="2304902"/>
            <a:ext cx="0" cy="9855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923654" y="2304902"/>
            <a:ext cx="3079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923654" y="3290475"/>
            <a:ext cx="3079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864340" y="1757894"/>
            <a:ext cx="1066318" cy="230832"/>
          </a:xfrm>
          <a:prstGeom prst="rect">
            <a:avLst/>
          </a:prstGeom>
          <a:noFill/>
        </p:spPr>
        <p:txBody>
          <a:bodyPr wrap="none" rtlCol="0">
            <a:spAutoFit/>
          </a:bodyPr>
          <a:lstStyle/>
          <a:p>
            <a:r>
              <a:rPr lang="en-GB" sz="900" dirty="0" smtClean="0">
                <a:latin typeface="+mn-lt"/>
              </a:rPr>
              <a:t>Private LAN/WLAN</a:t>
            </a:r>
            <a:endParaRPr lang="en-GB" sz="900" dirty="0">
              <a:latin typeface="+mn-lt"/>
            </a:endParaRPr>
          </a:p>
        </p:txBody>
      </p:sp>
      <p:cxnSp>
        <p:nvCxnSpPr>
          <p:cNvPr id="56" name="Straight Arrow Connector 55"/>
          <p:cNvCxnSpPr/>
          <p:nvPr/>
        </p:nvCxnSpPr>
        <p:spPr>
          <a:xfrm>
            <a:off x="1348608" y="1945078"/>
            <a:ext cx="1940" cy="8786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2343125" y="2554489"/>
            <a:ext cx="708312" cy="523220"/>
          </a:xfrm>
          <a:prstGeom prst="rect">
            <a:avLst/>
          </a:prstGeom>
          <a:noFill/>
          <a:ln>
            <a:solidFill>
              <a:schemeClr val="accent1"/>
            </a:solidFill>
          </a:ln>
        </p:spPr>
        <p:txBody>
          <a:bodyPr wrap="square" rtlCol="0">
            <a:spAutoFit/>
          </a:bodyPr>
          <a:lstStyle/>
          <a:p>
            <a:pPr algn="ctr"/>
            <a:r>
              <a:rPr lang="en-GB" sz="700" dirty="0">
                <a:latin typeface="+mn-lt"/>
              </a:rPr>
              <a:t>Traffic </a:t>
            </a:r>
            <a:r>
              <a:rPr lang="en-GB" sz="700" dirty="0" smtClean="0">
                <a:latin typeface="+mn-lt"/>
              </a:rPr>
              <a:t>combining,</a:t>
            </a:r>
            <a:r>
              <a:rPr lang="en-GB" sz="700" dirty="0" smtClean="0">
                <a:solidFill>
                  <a:srgbClr val="FF0000"/>
                </a:solidFill>
                <a:latin typeface="+mn-lt"/>
              </a:rPr>
              <a:t> </a:t>
            </a:r>
            <a:r>
              <a:rPr lang="en-GB" sz="700" dirty="0" smtClean="0">
                <a:latin typeface="+mn-lt"/>
              </a:rPr>
              <a:t>splitting and </a:t>
            </a:r>
            <a:r>
              <a:rPr lang="en-GB" sz="700" dirty="0">
                <a:latin typeface="+mn-lt"/>
              </a:rPr>
              <a:t>steering</a:t>
            </a:r>
          </a:p>
        </p:txBody>
      </p:sp>
      <p:sp>
        <p:nvSpPr>
          <p:cNvPr id="58" name="TextBox 57"/>
          <p:cNvSpPr txBox="1"/>
          <p:nvPr/>
        </p:nvSpPr>
        <p:spPr>
          <a:xfrm>
            <a:off x="6353155" y="2603350"/>
            <a:ext cx="1088254" cy="400110"/>
          </a:xfrm>
          <a:prstGeom prst="rect">
            <a:avLst/>
          </a:prstGeom>
          <a:noFill/>
          <a:ln>
            <a:solidFill>
              <a:schemeClr val="accent1"/>
            </a:solidFill>
          </a:ln>
        </p:spPr>
        <p:txBody>
          <a:bodyPr wrap="square" rtlCol="0">
            <a:spAutoFit/>
          </a:bodyPr>
          <a:lstStyle/>
          <a:p>
            <a:pPr algn="ctr"/>
            <a:endParaRPr lang="en-GB" sz="300" dirty="0" smtClean="0">
              <a:latin typeface="+mn-lt"/>
            </a:endParaRPr>
          </a:p>
          <a:p>
            <a:pPr algn="ctr"/>
            <a:r>
              <a:rPr lang="en-GB" sz="700" dirty="0" smtClean="0">
                <a:latin typeface="+mn-lt"/>
              </a:rPr>
              <a:t>Traffic combining,  splitting and steering</a:t>
            </a:r>
          </a:p>
          <a:p>
            <a:pPr algn="ctr"/>
            <a:endParaRPr lang="en-GB" sz="300" dirty="0">
              <a:latin typeface="+mn-lt"/>
            </a:endParaRPr>
          </a:p>
        </p:txBody>
      </p:sp>
      <p:sp>
        <p:nvSpPr>
          <p:cNvPr id="59" name="TextBox 58"/>
          <p:cNvSpPr txBox="1"/>
          <p:nvPr/>
        </p:nvSpPr>
        <p:spPr>
          <a:xfrm>
            <a:off x="5777578" y="2661212"/>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61" name="TextBox 60"/>
          <p:cNvSpPr txBox="1"/>
          <p:nvPr/>
        </p:nvSpPr>
        <p:spPr>
          <a:xfrm>
            <a:off x="3118605" y="2878248"/>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63" name="Straight Arrow Connector 62"/>
          <p:cNvCxnSpPr/>
          <p:nvPr/>
        </p:nvCxnSpPr>
        <p:spPr>
          <a:xfrm flipH="1" flipV="1">
            <a:off x="5552150" y="2707835"/>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flipV="1">
            <a:off x="5581071" y="2889485"/>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V="1">
            <a:off x="3066199" y="2680281"/>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3068148" y="2884298"/>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7757490" y="2236605"/>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7757491" y="2446112"/>
            <a:ext cx="540689" cy="654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8237308" y="2120042"/>
            <a:ext cx="889987" cy="246221"/>
          </a:xfrm>
          <a:prstGeom prst="rect">
            <a:avLst/>
          </a:prstGeom>
          <a:noFill/>
        </p:spPr>
        <p:txBody>
          <a:bodyPr wrap="none" rtlCol="0">
            <a:spAutoFit/>
          </a:bodyPr>
          <a:lstStyle/>
          <a:p>
            <a:r>
              <a:rPr lang="en-GB" dirty="0" smtClean="0">
                <a:latin typeface="+mn-lt"/>
              </a:rPr>
              <a:t>Control plane</a:t>
            </a:r>
            <a:endParaRPr lang="en-GB" dirty="0">
              <a:latin typeface="+mn-lt"/>
            </a:endParaRPr>
          </a:p>
        </p:txBody>
      </p:sp>
      <p:sp>
        <p:nvSpPr>
          <p:cNvPr id="70" name="TextBox 69"/>
          <p:cNvSpPr txBox="1"/>
          <p:nvPr/>
        </p:nvSpPr>
        <p:spPr>
          <a:xfrm>
            <a:off x="8218206" y="2329549"/>
            <a:ext cx="745717" cy="246221"/>
          </a:xfrm>
          <a:prstGeom prst="rect">
            <a:avLst/>
          </a:prstGeom>
          <a:noFill/>
        </p:spPr>
        <p:txBody>
          <a:bodyPr wrap="none" rtlCol="0">
            <a:spAutoFit/>
          </a:bodyPr>
          <a:lstStyle/>
          <a:p>
            <a:r>
              <a:rPr lang="en-GB" dirty="0" smtClean="0">
                <a:latin typeface="+mn-lt"/>
              </a:rPr>
              <a:t>Data plane</a:t>
            </a:r>
            <a:endParaRPr lang="en-GB" dirty="0">
              <a:latin typeface="+mn-lt"/>
            </a:endParaRPr>
          </a:p>
        </p:txBody>
      </p:sp>
      <p:sp>
        <p:nvSpPr>
          <p:cNvPr id="71" name="Rechteck 42"/>
          <p:cNvSpPr/>
          <p:nvPr/>
        </p:nvSpPr>
        <p:spPr>
          <a:xfrm>
            <a:off x="2002317" y="2055687"/>
            <a:ext cx="643125" cy="400110"/>
          </a:xfrm>
          <a:prstGeom prst="rect">
            <a:avLst/>
          </a:prstGeom>
        </p:spPr>
        <p:txBody>
          <a:bodyPr wrap="none">
            <a:spAutoFit/>
          </a:bodyPr>
          <a:lstStyle/>
          <a:p>
            <a:pPr lvl="0"/>
            <a:r>
              <a:rPr lang="en-GB" dirty="0" smtClean="0">
                <a:latin typeface="+mn-lt"/>
              </a:rPr>
              <a:t>Gateway</a:t>
            </a:r>
          </a:p>
          <a:p>
            <a:pPr lvl="0"/>
            <a:r>
              <a:rPr lang="en-GB" dirty="0" smtClean="0">
                <a:solidFill>
                  <a:prstClr val="black"/>
                </a:solidFill>
                <a:latin typeface="+mn-lt"/>
              </a:rPr>
              <a:t>(NG UE)</a:t>
            </a:r>
            <a:endParaRPr lang="en-GB" dirty="0">
              <a:solidFill>
                <a:prstClr val="black"/>
              </a:solidFill>
              <a:latin typeface="+mn-lt"/>
            </a:endParaRPr>
          </a:p>
        </p:txBody>
      </p:sp>
      <p:sp>
        <p:nvSpPr>
          <p:cNvPr id="72" name="TextBox 36"/>
          <p:cNvSpPr txBox="1"/>
          <p:nvPr/>
        </p:nvSpPr>
        <p:spPr>
          <a:xfrm>
            <a:off x="1569912" y="2380693"/>
            <a:ext cx="723901" cy="846386"/>
          </a:xfrm>
          <a:prstGeom prst="rect">
            <a:avLst/>
          </a:prstGeom>
          <a:noFill/>
          <a:ln>
            <a:solidFill>
              <a:schemeClr val="accent1"/>
            </a:solidFill>
          </a:ln>
        </p:spPr>
        <p:txBody>
          <a:bodyPr wrap="square" rtlCol="0">
            <a:spAutoFit/>
          </a:bodyPr>
          <a:lstStyle/>
          <a:p>
            <a:pPr algn="ctr"/>
            <a:endParaRPr lang="en-GB" sz="700" dirty="0" smtClean="0">
              <a:latin typeface="+mn-lt"/>
            </a:endParaRPr>
          </a:p>
          <a:p>
            <a:pPr algn="ctr"/>
            <a:r>
              <a:rPr lang="en-GB" sz="900" dirty="0" smtClean="0">
                <a:latin typeface="+mn-lt"/>
              </a:rPr>
              <a:t>subscriber ID(s)</a:t>
            </a:r>
          </a:p>
          <a:p>
            <a:pPr algn="ctr"/>
            <a:r>
              <a:rPr lang="en-GB" sz="900" dirty="0" smtClean="0">
                <a:latin typeface="+mn-lt"/>
              </a:rPr>
              <a:t>and credentials</a:t>
            </a:r>
          </a:p>
          <a:p>
            <a:pPr algn="ctr"/>
            <a:endParaRPr lang="en-GB" sz="600" dirty="0">
              <a:solidFill>
                <a:srgbClr val="FF0000"/>
              </a:solidFill>
              <a:latin typeface="+mn-lt"/>
            </a:endParaRPr>
          </a:p>
        </p:txBody>
      </p:sp>
      <p:sp>
        <p:nvSpPr>
          <p:cNvPr id="60" name="TextBox 59"/>
          <p:cNvSpPr txBox="1"/>
          <p:nvPr/>
        </p:nvSpPr>
        <p:spPr>
          <a:xfrm>
            <a:off x="3068178" y="2475043"/>
            <a:ext cx="554960" cy="215444"/>
          </a:xfrm>
          <a:prstGeom prst="rect">
            <a:avLst/>
          </a:prstGeom>
          <a:noFill/>
        </p:spPr>
        <p:txBody>
          <a:bodyPr wrap="none" rtlCol="0">
            <a:spAutoFit/>
          </a:bodyPr>
          <a:lstStyle/>
          <a:p>
            <a:r>
              <a:rPr lang="en-GB" sz="800" dirty="0" smtClean="0">
                <a:latin typeface="+mn-lt"/>
              </a:rPr>
              <a:t>e.g. fibre</a:t>
            </a:r>
            <a:endParaRPr lang="en-GB" sz="800" dirty="0">
              <a:latin typeface="+mn-lt"/>
            </a:endParaRPr>
          </a:p>
        </p:txBody>
      </p:sp>
      <p:sp>
        <p:nvSpPr>
          <p:cNvPr id="74" name="Rectangle 73"/>
          <p:cNvSpPr/>
          <p:nvPr/>
        </p:nvSpPr>
        <p:spPr>
          <a:xfrm>
            <a:off x="221179" y="2105436"/>
            <a:ext cx="696383" cy="448226"/>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Locally connected device</a:t>
            </a:r>
            <a:endParaRPr lang="en-GB" sz="900" dirty="0">
              <a:solidFill>
                <a:schemeClr val="tx1"/>
              </a:solidFill>
            </a:endParaRPr>
          </a:p>
        </p:txBody>
      </p:sp>
      <p:sp>
        <p:nvSpPr>
          <p:cNvPr id="75" name="Rectangle 74"/>
          <p:cNvSpPr/>
          <p:nvPr/>
        </p:nvSpPr>
        <p:spPr>
          <a:xfrm>
            <a:off x="223210" y="3044376"/>
            <a:ext cx="696383" cy="448226"/>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Locally connected device</a:t>
            </a:r>
            <a:endParaRPr lang="en-GB" sz="900" dirty="0">
              <a:solidFill>
                <a:schemeClr val="tx1"/>
              </a:solidFill>
            </a:endParaRPr>
          </a:p>
        </p:txBody>
      </p:sp>
    </p:spTree>
    <p:extLst>
      <p:ext uri="{BB962C8B-B14F-4D97-AF65-F5344CB8AC3E}">
        <p14:creationId xmlns:p14="http://schemas.microsoft.com/office/powerpoint/2010/main" xmlns="" val="1422953021"/>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70" y="-826"/>
            <a:ext cx="9269361" cy="514502"/>
          </a:xfrm>
        </p:spPr>
        <p:txBody>
          <a:bodyPr/>
          <a:lstStyle/>
          <a:p>
            <a:pPr algn="l"/>
            <a:r>
              <a:rPr lang="en-GB" sz="2000" dirty="0" smtClean="0"/>
              <a:t>Use Case 3a: NG UE connects to independent WLAN or cellular radio access networks (trusted and managed)</a:t>
            </a:r>
            <a:endParaRPr lang="en-GB" sz="2000" dirty="0"/>
          </a:p>
        </p:txBody>
      </p:sp>
      <p:sp>
        <p:nvSpPr>
          <p:cNvPr id="3" name="Rectangle 2"/>
          <p:cNvSpPr/>
          <p:nvPr/>
        </p:nvSpPr>
        <p:spPr>
          <a:xfrm>
            <a:off x="79185" y="540158"/>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748611"/>
            <a:ext cx="8969280" cy="3366189"/>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220636"/>
            <a:ext cx="8969279" cy="52465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5" y="710599"/>
            <a:ext cx="8969279" cy="1615827"/>
          </a:xfrm>
          <a:prstGeom prst="rect">
            <a:avLst/>
          </a:prstGeom>
          <a:noFill/>
          <a:ln>
            <a:noFill/>
          </a:ln>
        </p:spPr>
        <p:txBody>
          <a:bodyPr wrap="square" rtlCol="0">
            <a:spAutoFit/>
          </a:bodyPr>
          <a:lstStyle/>
          <a:p>
            <a:pPr marL="177800" indent="-177800">
              <a:buFont typeface="Arial" panose="020B0604020202020204" pitchFamily="34" charset="0"/>
              <a:buChar char="•"/>
            </a:pPr>
            <a:r>
              <a:rPr lang="en-US" sz="900" dirty="0">
                <a:latin typeface="+mn-lt"/>
              </a:rPr>
              <a:t>A single, multi-access capable NG UE (in this use case, assumed to be “mobile”) can obtain Mobile BB services via </a:t>
            </a:r>
            <a:r>
              <a:rPr lang="en-US" sz="900" i="1" dirty="0">
                <a:latin typeface="+mn-lt"/>
              </a:rPr>
              <a:t>either</a:t>
            </a:r>
            <a:r>
              <a:rPr lang="en-US" sz="900" dirty="0">
                <a:latin typeface="+mn-lt"/>
              </a:rPr>
              <a:t> cellular radio (e.g. NR radio) </a:t>
            </a:r>
            <a:r>
              <a:rPr lang="en-US" sz="900" i="1" dirty="0">
                <a:latin typeface="+mn-lt"/>
              </a:rPr>
              <a:t>or</a:t>
            </a:r>
            <a:r>
              <a:rPr lang="en-US" sz="900" dirty="0">
                <a:latin typeface="+mn-lt"/>
              </a:rPr>
              <a:t> wireline (e.g. </a:t>
            </a:r>
            <a:r>
              <a:rPr lang="en-US" sz="900" dirty="0" err="1">
                <a:latin typeface="+mn-lt"/>
              </a:rPr>
              <a:t>fibre</a:t>
            </a:r>
            <a:r>
              <a:rPr lang="en-US" sz="900" dirty="0">
                <a:latin typeface="+mn-lt"/>
              </a:rPr>
              <a:t>) network, where both ANs are trusted and managed by the </a:t>
            </a:r>
            <a:r>
              <a:rPr lang="en-US" sz="900" dirty="0" err="1">
                <a:latin typeface="+mn-lt"/>
              </a:rPr>
              <a:t>NextGen</a:t>
            </a:r>
            <a:r>
              <a:rPr lang="en-US" sz="900" dirty="0">
                <a:latin typeface="+mn-lt"/>
              </a:rPr>
              <a:t> Core operator</a:t>
            </a:r>
          </a:p>
          <a:p>
            <a:pPr marL="635000" lvl="2" indent="-177800">
              <a:buFont typeface="Arial" panose="020B0604020202020204" pitchFamily="34" charset="0"/>
              <a:buChar char="•"/>
            </a:pPr>
            <a:r>
              <a:rPr lang="en-US" sz="900" dirty="0">
                <a:latin typeface="+mn-lt"/>
              </a:rPr>
              <a:t>the NG UE accesses the wireline AN by using a WLAN access on the </a:t>
            </a:r>
            <a:r>
              <a:rPr lang="en-US" sz="900" dirty="0" smtClean="0">
                <a:latin typeface="+mn-lt"/>
              </a:rPr>
              <a:t>Gateway</a:t>
            </a:r>
            <a:endParaRPr lang="en-US" sz="900" dirty="0">
              <a:latin typeface="+mn-lt"/>
            </a:endParaRPr>
          </a:p>
          <a:p>
            <a:pPr marL="177800" indent="-177800">
              <a:buFont typeface="Arial" panose="020B0604020202020204" pitchFamily="34" charset="0"/>
              <a:buChar char="•"/>
            </a:pPr>
            <a:r>
              <a:rPr lang="en-US" sz="900" dirty="0">
                <a:latin typeface="+mn-lt"/>
              </a:rPr>
              <a:t>The set of services that the </a:t>
            </a:r>
            <a:r>
              <a:rPr lang="en-US" sz="900" dirty="0" err="1">
                <a:latin typeface="+mn-lt"/>
              </a:rPr>
              <a:t>NextGen</a:t>
            </a:r>
            <a:r>
              <a:rPr lang="en-US" sz="900" dirty="0">
                <a:latin typeface="+mn-lt"/>
              </a:rPr>
              <a:t> Core operator provides to the NG UE is (as much as possible) the same over wireline and cellular radio access </a:t>
            </a:r>
          </a:p>
          <a:p>
            <a:pPr marL="177800" indent="-177800">
              <a:buFont typeface="Arial" panose="020B0604020202020204" pitchFamily="34" charset="0"/>
              <a:buChar char="•"/>
            </a:pPr>
            <a:r>
              <a:rPr lang="en-US" sz="900" dirty="0">
                <a:latin typeface="+mn-lt"/>
              </a:rPr>
              <a:t>The </a:t>
            </a:r>
            <a:r>
              <a:rPr lang="en-US" sz="900" dirty="0" err="1">
                <a:latin typeface="+mn-lt"/>
              </a:rPr>
              <a:t>NextGen</a:t>
            </a:r>
            <a:r>
              <a:rPr lang="en-US" sz="900" dirty="0">
                <a:latin typeface="+mn-lt"/>
              </a:rPr>
              <a:t> Core identifies and authenticates the NG UE as a single subscriber independent of the used access network</a:t>
            </a:r>
          </a:p>
          <a:p>
            <a:pPr marL="628650" lvl="1" indent="-171450">
              <a:buFont typeface="Arial" panose="020B0604020202020204" pitchFamily="34" charset="0"/>
              <a:buChar char="•"/>
            </a:pPr>
            <a:r>
              <a:rPr lang="en-GB" sz="900" dirty="0" err="1">
                <a:latin typeface="+mn-lt"/>
              </a:rPr>
              <a:t>WiFi</a:t>
            </a:r>
            <a:r>
              <a:rPr lang="en-GB" sz="900" dirty="0">
                <a:latin typeface="+mn-lt"/>
              </a:rPr>
              <a:t> authentication </a:t>
            </a:r>
            <a:r>
              <a:rPr lang="en-GB" sz="900" dirty="0" smtClean="0">
                <a:latin typeface="+mn-lt"/>
              </a:rPr>
              <a:t>may </a:t>
            </a:r>
            <a:r>
              <a:rPr lang="en-GB" sz="900" dirty="0">
                <a:latin typeface="+mn-lt"/>
              </a:rPr>
              <a:t>be performed locally by the Residential Gateway in the Wireline AN OR by the </a:t>
            </a:r>
            <a:r>
              <a:rPr lang="en-GB" sz="900" dirty="0" err="1">
                <a:latin typeface="+mn-lt"/>
              </a:rPr>
              <a:t>NextGen</a:t>
            </a:r>
            <a:r>
              <a:rPr lang="en-GB" sz="900" dirty="0">
                <a:latin typeface="+mn-lt"/>
              </a:rPr>
              <a:t> Core</a:t>
            </a:r>
            <a:endParaRPr lang="en-GB" sz="900" strike="sngStrike" dirty="0">
              <a:latin typeface="+mn-lt"/>
            </a:endParaRPr>
          </a:p>
          <a:p>
            <a:pPr marL="182563" indent="-182563">
              <a:buFont typeface="Arial" panose="020B0604020202020204" pitchFamily="34" charset="0"/>
              <a:buChar char="•"/>
            </a:pPr>
            <a:r>
              <a:rPr lang="en-GB" sz="900" dirty="0">
                <a:latin typeface="+mn-lt"/>
              </a:rPr>
              <a:t>When the NG UE goes online (i.e. service communication is activated), the used access network is selected under control of the </a:t>
            </a:r>
            <a:r>
              <a:rPr lang="en-US" sz="900" dirty="0" err="1">
                <a:latin typeface="+mn-lt"/>
              </a:rPr>
              <a:t>NextGen</a:t>
            </a:r>
            <a:r>
              <a:rPr lang="en-US" sz="900" dirty="0">
                <a:latin typeface="+mn-lt"/>
              </a:rPr>
              <a:t> Core </a:t>
            </a:r>
            <a:r>
              <a:rPr lang="en-GB" sz="900" dirty="0">
                <a:latin typeface="+mn-lt"/>
              </a:rPr>
              <a:t>operator, e.g. based on subscription parameters, operator policies, network conditions and service requirements</a:t>
            </a:r>
          </a:p>
          <a:p>
            <a:pPr marL="177800" indent="-177800">
              <a:buFont typeface="Arial" panose="020B0604020202020204" pitchFamily="34" charset="0"/>
              <a:buChar char="•"/>
            </a:pPr>
            <a:r>
              <a:rPr lang="en-GB" sz="900" dirty="0">
                <a:latin typeface="+mn-lt"/>
              </a:rPr>
              <a:t>While the NG UE is online, a change of access networks can occur if network conditions can’t meet service requirements (including that the UE reaches end of coverage for the current AN), or relevant subscription parameters or operator policies are changed</a:t>
            </a:r>
          </a:p>
          <a:p>
            <a:pPr marL="635000" lvl="1" indent="-177800">
              <a:buFont typeface="Arial" panose="020B0604020202020204" pitchFamily="34" charset="0"/>
              <a:buChar char="•"/>
            </a:pPr>
            <a:r>
              <a:rPr lang="en-GB" sz="900" dirty="0">
                <a:latin typeface="+mn-lt"/>
              </a:rPr>
              <a:t>In case of an access network change during ongoing sessions, customer services shall be continued with the least possible service </a:t>
            </a:r>
            <a:r>
              <a:rPr lang="en-GB" sz="900" dirty="0" smtClean="0">
                <a:latin typeface="+mn-lt"/>
              </a:rPr>
              <a:t>impact</a:t>
            </a:r>
            <a:endParaRPr lang="en-GB" sz="900" dirty="0">
              <a:latin typeface="+mn-lt"/>
            </a:endParaRPr>
          </a:p>
        </p:txBody>
      </p:sp>
      <p:sp>
        <p:nvSpPr>
          <p:cNvPr id="15" name="Rectangle 14"/>
          <p:cNvSpPr/>
          <p:nvPr/>
        </p:nvSpPr>
        <p:spPr>
          <a:xfrm>
            <a:off x="79184" y="4146885"/>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4770" y="4321625"/>
            <a:ext cx="8969279" cy="461665"/>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sz="800" dirty="0">
                <a:latin typeface="+mn-lt"/>
              </a:rPr>
              <a:t>Ability to use wireline or cellular radio access network seamlessly to the end user to deliver the best and most cost-effective customer experience</a:t>
            </a:r>
          </a:p>
          <a:p>
            <a:pPr marL="177800" indent="-177800">
              <a:buFont typeface="Arial" panose="020B0604020202020204" pitchFamily="34" charset="0"/>
              <a:buChar char="•"/>
            </a:pPr>
            <a:r>
              <a:rPr lang="en-US" sz="800" dirty="0">
                <a:latin typeface="+mn-lt"/>
              </a:rPr>
              <a:t>Ability to switch over all traffic to an alternative access network when network conditions can’t meet service requirements</a:t>
            </a:r>
          </a:p>
          <a:p>
            <a:pPr marL="177800" indent="-177800">
              <a:buFont typeface="Arial" panose="020B0604020202020204" pitchFamily="34" charset="0"/>
              <a:buChar char="•"/>
            </a:pPr>
            <a:r>
              <a:rPr lang="en-GB" sz="800" dirty="0">
                <a:latin typeface="+mn-lt"/>
              </a:rPr>
              <a:t>Consistent delivery of Value Added Services, charging, traffic policies etc., regardless of used access network</a:t>
            </a:r>
            <a:endParaRPr lang="en-US" sz="800" dirty="0">
              <a:latin typeface="+mn-lt"/>
            </a:endParaRPr>
          </a:p>
        </p:txBody>
      </p:sp>
      <p:sp>
        <p:nvSpPr>
          <p:cNvPr id="40" name="Rectangle 39"/>
          <p:cNvSpPr/>
          <p:nvPr/>
        </p:nvSpPr>
        <p:spPr>
          <a:xfrm>
            <a:off x="5530103" y="2377928"/>
            <a:ext cx="1363133" cy="128454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400" dirty="0" smtClean="0">
                <a:solidFill>
                  <a:schemeClr val="tx1"/>
                </a:solidFill>
              </a:rPr>
              <a:t>NextGen Core</a:t>
            </a:r>
            <a:endParaRPr lang="en-GB" sz="1400" dirty="0">
              <a:solidFill>
                <a:schemeClr val="tx1"/>
              </a:solidFill>
            </a:endParaRPr>
          </a:p>
        </p:txBody>
      </p:sp>
      <p:sp>
        <p:nvSpPr>
          <p:cNvPr id="41" name="Rectangle 40"/>
          <p:cNvSpPr/>
          <p:nvPr/>
        </p:nvSpPr>
        <p:spPr>
          <a:xfrm>
            <a:off x="552791" y="2371050"/>
            <a:ext cx="1685752" cy="136186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rPr>
              <a:t>N</a:t>
            </a:r>
            <a:r>
              <a:rPr lang="en-GB" dirty="0" smtClean="0">
                <a:solidFill>
                  <a:schemeClr val="tx1"/>
                </a:solidFill>
              </a:rPr>
              <a:t>G UE</a:t>
            </a:r>
          </a:p>
        </p:txBody>
      </p:sp>
      <p:cxnSp>
        <p:nvCxnSpPr>
          <p:cNvPr id="42" name="Straight Connector 41"/>
          <p:cNvCxnSpPr/>
          <p:nvPr/>
        </p:nvCxnSpPr>
        <p:spPr>
          <a:xfrm flipV="1">
            <a:off x="2238686" y="3081216"/>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2238686" y="3367191"/>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2856752" y="2312488"/>
            <a:ext cx="1583267" cy="8744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sp>
        <p:nvSpPr>
          <p:cNvPr id="45" name="Rectangle 44"/>
          <p:cNvSpPr/>
          <p:nvPr/>
        </p:nvSpPr>
        <p:spPr>
          <a:xfrm>
            <a:off x="2856609" y="3291122"/>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Cellular Radio AN </a:t>
            </a:r>
          </a:p>
          <a:p>
            <a:pPr algn="ctr"/>
            <a:r>
              <a:rPr lang="en-GB" dirty="0" smtClean="0">
                <a:solidFill>
                  <a:schemeClr val="tx1"/>
                </a:solidFill>
              </a:rPr>
              <a:t>(e.g. NR)</a:t>
            </a:r>
            <a:endParaRPr lang="en-GB" dirty="0">
              <a:solidFill>
                <a:schemeClr val="tx1"/>
              </a:solidFill>
            </a:endParaRPr>
          </a:p>
        </p:txBody>
      </p:sp>
      <p:cxnSp>
        <p:nvCxnSpPr>
          <p:cNvPr id="46" name="Straight Connector 45"/>
          <p:cNvCxnSpPr/>
          <p:nvPr/>
        </p:nvCxnSpPr>
        <p:spPr>
          <a:xfrm>
            <a:off x="4439876" y="3081216"/>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431405" y="3394483"/>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827503" y="3246978"/>
            <a:ext cx="1299002" cy="415498"/>
          </a:xfrm>
          <a:prstGeom prst="rect">
            <a:avLst/>
          </a:prstGeom>
          <a:no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49" name="TextBox 48"/>
          <p:cNvSpPr txBox="1"/>
          <p:nvPr/>
        </p:nvSpPr>
        <p:spPr>
          <a:xfrm>
            <a:off x="2313156" y="3103648"/>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50" name="TextBox 49"/>
          <p:cNvSpPr txBox="1"/>
          <p:nvPr/>
        </p:nvSpPr>
        <p:spPr>
          <a:xfrm>
            <a:off x="4976447" y="3112332"/>
            <a:ext cx="354584" cy="261610"/>
          </a:xfrm>
          <a:prstGeom prst="rect">
            <a:avLst/>
          </a:prstGeom>
          <a:noFill/>
        </p:spPr>
        <p:txBody>
          <a:bodyPr wrap="none" rtlCol="0">
            <a:spAutoFit/>
          </a:bodyPr>
          <a:lstStyle/>
          <a:p>
            <a:r>
              <a:rPr lang="en-GB" sz="1100" dirty="0" smtClean="0">
                <a:latin typeface="+mn-lt"/>
              </a:rPr>
              <a:t>OR</a:t>
            </a:r>
            <a:endParaRPr lang="en-GB" sz="1100" dirty="0">
              <a:latin typeface="+mn-lt"/>
            </a:endParaRPr>
          </a:p>
        </p:txBody>
      </p:sp>
      <p:sp>
        <p:nvSpPr>
          <p:cNvPr id="51" name="Rectangle 50"/>
          <p:cNvSpPr/>
          <p:nvPr/>
        </p:nvSpPr>
        <p:spPr>
          <a:xfrm>
            <a:off x="2865832" y="2917487"/>
            <a:ext cx="649819" cy="2284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cxnSp>
        <p:nvCxnSpPr>
          <p:cNvPr id="52" name="Straight Connector 51"/>
          <p:cNvCxnSpPr/>
          <p:nvPr/>
        </p:nvCxnSpPr>
        <p:spPr>
          <a:xfrm>
            <a:off x="3515651" y="3080827"/>
            <a:ext cx="960696" cy="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3219976" y="2757441"/>
            <a:ext cx="521297" cy="200055"/>
          </a:xfrm>
          <a:prstGeom prst="rect">
            <a:avLst/>
          </a:prstGeom>
          <a:noFill/>
        </p:spPr>
        <p:txBody>
          <a:bodyPr wrap="none" rtlCol="0">
            <a:spAutoFit/>
          </a:bodyPr>
          <a:lstStyle/>
          <a:p>
            <a:r>
              <a:rPr lang="en-GB" sz="700" dirty="0" smtClean="0">
                <a:latin typeface="+mn-lt"/>
              </a:rPr>
              <a:t>NOTE 1,2</a:t>
            </a:r>
            <a:endParaRPr lang="en-GB" sz="700" dirty="0">
              <a:latin typeface="+mn-lt"/>
            </a:endParaRPr>
          </a:p>
        </p:txBody>
      </p:sp>
      <p:sp>
        <p:nvSpPr>
          <p:cNvPr id="54" name="TextBox 53"/>
          <p:cNvSpPr txBox="1"/>
          <p:nvPr/>
        </p:nvSpPr>
        <p:spPr>
          <a:xfrm>
            <a:off x="136478" y="3713143"/>
            <a:ext cx="8724923" cy="461665"/>
          </a:xfrm>
          <a:prstGeom prst="rect">
            <a:avLst/>
          </a:prstGeom>
          <a:noFill/>
        </p:spPr>
        <p:txBody>
          <a:bodyPr wrap="square" rtlCol="0">
            <a:spAutoFit/>
          </a:bodyPr>
          <a:lstStyle/>
          <a:p>
            <a:r>
              <a:rPr lang="en-GB" sz="800" dirty="0" smtClean="0">
                <a:latin typeface="+mn-lt"/>
              </a:rPr>
              <a:t>NOTE 1: </a:t>
            </a:r>
            <a:r>
              <a:rPr lang="en-GB" sz="800" dirty="0">
                <a:latin typeface="+mn-lt"/>
              </a:rPr>
              <a:t>how the </a:t>
            </a:r>
            <a:r>
              <a:rPr lang="en-GB" sz="800" dirty="0" smtClean="0">
                <a:latin typeface="+mn-lt"/>
              </a:rPr>
              <a:t>Gateway </a:t>
            </a:r>
            <a:r>
              <a:rPr lang="en-GB" sz="800" dirty="0">
                <a:latin typeface="+mn-lt"/>
              </a:rPr>
              <a:t>in this use case is connected to the </a:t>
            </a:r>
            <a:r>
              <a:rPr lang="en-GB" sz="800" dirty="0" err="1">
                <a:latin typeface="+mn-lt"/>
              </a:rPr>
              <a:t>NextGen</a:t>
            </a:r>
            <a:r>
              <a:rPr lang="en-GB" sz="800" dirty="0">
                <a:latin typeface="+mn-lt"/>
              </a:rPr>
              <a:t> Core, authenticated etc. is described in Use Cases 1 and 2. </a:t>
            </a:r>
            <a:r>
              <a:rPr lang="en-GB" sz="800" dirty="0" smtClean="0">
                <a:latin typeface="+mn-lt"/>
              </a:rPr>
              <a:t>This use case does not include the option of using a third party wireline AN , which is use case 3b. </a:t>
            </a:r>
          </a:p>
          <a:p>
            <a:r>
              <a:rPr lang="en-GB" sz="800" dirty="0" smtClean="0">
                <a:latin typeface="+mn-lt"/>
              </a:rPr>
              <a:t>NOTE 2: from the perspective of the NG UE, the Gateway is the access node rather than a node in the wireline AN.</a:t>
            </a:r>
            <a:endParaRPr lang="en-GB" sz="800" dirty="0">
              <a:latin typeface="+mn-lt"/>
            </a:endParaRPr>
          </a:p>
        </p:txBody>
      </p:sp>
      <p:sp>
        <p:nvSpPr>
          <p:cNvPr id="55" name="TextBox 54"/>
          <p:cNvSpPr txBox="1"/>
          <p:nvPr/>
        </p:nvSpPr>
        <p:spPr>
          <a:xfrm>
            <a:off x="2243632" y="2923780"/>
            <a:ext cx="543739" cy="215444"/>
          </a:xfrm>
          <a:prstGeom prst="rect">
            <a:avLst/>
          </a:prstGeom>
          <a:noFill/>
        </p:spPr>
        <p:txBody>
          <a:bodyPr wrap="none" rtlCol="0">
            <a:spAutoFit/>
          </a:bodyPr>
          <a:lstStyle/>
          <a:p>
            <a:r>
              <a:rPr lang="en-GB" sz="800" dirty="0" smtClean="0">
                <a:latin typeface="+mn-lt"/>
              </a:rPr>
              <a:t>e.g. WiFi</a:t>
            </a:r>
            <a:endParaRPr lang="en-GB" sz="800" dirty="0">
              <a:latin typeface="+mn-lt"/>
            </a:endParaRPr>
          </a:p>
        </p:txBody>
      </p:sp>
      <p:cxnSp>
        <p:nvCxnSpPr>
          <p:cNvPr id="57" name="Straight Arrow Connector 56"/>
          <p:cNvCxnSpPr/>
          <p:nvPr/>
        </p:nvCxnSpPr>
        <p:spPr>
          <a:xfrm flipV="1">
            <a:off x="2145303" y="3509853"/>
            <a:ext cx="3393271" cy="12340"/>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flipV="1">
            <a:off x="4732950" y="3147737"/>
            <a:ext cx="757756" cy="270"/>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H="1" flipV="1">
            <a:off x="4761871" y="3329387"/>
            <a:ext cx="738998" cy="4000"/>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2246999" y="3120183"/>
            <a:ext cx="575618" cy="305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a:off x="2248948" y="3324200"/>
            <a:ext cx="544559" cy="3985"/>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637432" y="2570421"/>
            <a:ext cx="793708" cy="415498"/>
          </a:xfrm>
          <a:prstGeom prst="rect">
            <a:avLst/>
          </a:prstGeom>
          <a:noFill/>
          <a:ln>
            <a:solidFill>
              <a:schemeClr val="tx1"/>
            </a:solidFill>
            <a:prstDash val="dash"/>
          </a:ln>
        </p:spPr>
        <p:txBody>
          <a:bodyPr wrap="square" rtlCol="0">
            <a:spAutoFit/>
          </a:bodyPr>
          <a:lstStyle/>
          <a:p>
            <a:pPr algn="ctr"/>
            <a:r>
              <a:rPr lang="en-GB" sz="700" dirty="0" smtClean="0">
                <a:latin typeface="+mn-lt"/>
              </a:rPr>
              <a:t>Local WiFi Auth credentials</a:t>
            </a:r>
          </a:p>
          <a:p>
            <a:pPr algn="ctr"/>
            <a:r>
              <a:rPr lang="en-GB" sz="700" dirty="0" smtClean="0">
                <a:latin typeface="+mn-lt"/>
              </a:rPr>
              <a:t>(Optional)</a:t>
            </a:r>
            <a:endParaRPr lang="en-GB" sz="700" dirty="0">
              <a:latin typeface="+mn-lt"/>
            </a:endParaRPr>
          </a:p>
        </p:txBody>
      </p:sp>
      <p:cxnSp>
        <p:nvCxnSpPr>
          <p:cNvPr id="63" name="Elbow Connector 62"/>
          <p:cNvCxnSpPr>
            <a:endCxn id="51" idx="0"/>
          </p:cNvCxnSpPr>
          <p:nvPr/>
        </p:nvCxnSpPr>
        <p:spPr>
          <a:xfrm>
            <a:off x="1433522" y="2631711"/>
            <a:ext cx="1757220" cy="285776"/>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7429930" y="2500079"/>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442631" y="2680262"/>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937749" y="2377673"/>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7949566" y="2569324"/>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cxnSp>
        <p:nvCxnSpPr>
          <p:cNvPr id="56" name="Elbow Connector 55"/>
          <p:cNvCxnSpPr/>
          <p:nvPr/>
        </p:nvCxnSpPr>
        <p:spPr>
          <a:xfrm rot="5400000" flipH="1" flipV="1">
            <a:off x="3348829" y="1076030"/>
            <a:ext cx="299125" cy="4042772"/>
          </a:xfrm>
          <a:prstGeom prst="bentConnector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2266119" y="3300579"/>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spTree>
    <p:extLst>
      <p:ext uri="{BB962C8B-B14F-4D97-AF65-F5344CB8AC3E}">
        <p14:creationId xmlns:p14="http://schemas.microsoft.com/office/powerpoint/2010/main" xmlns="" val="9984859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26"/>
            <a:ext cx="9232491" cy="514502"/>
          </a:xfrm>
        </p:spPr>
        <p:txBody>
          <a:bodyPr/>
          <a:lstStyle/>
          <a:p>
            <a:pPr algn="l"/>
            <a:r>
              <a:rPr lang="en-GB" sz="2000" dirty="0" smtClean="0"/>
              <a:t>Use Case 3b: NG UE connects to independent WLAN or cellular radio access networks (untrusted)</a:t>
            </a:r>
            <a:endParaRPr lang="en-GB" sz="2000" dirty="0"/>
          </a:p>
        </p:txBody>
      </p:sp>
      <p:sp>
        <p:nvSpPr>
          <p:cNvPr id="3" name="Rectangle 2"/>
          <p:cNvSpPr/>
          <p:nvPr/>
        </p:nvSpPr>
        <p:spPr>
          <a:xfrm>
            <a:off x="79185" y="577028"/>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785481"/>
            <a:ext cx="8969280" cy="335834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250132"/>
            <a:ext cx="8969279" cy="48713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4" y="752281"/>
            <a:ext cx="8969279" cy="1615827"/>
          </a:xfrm>
          <a:prstGeom prst="rect">
            <a:avLst/>
          </a:prstGeom>
          <a:noFill/>
          <a:ln>
            <a:noFill/>
          </a:ln>
        </p:spPr>
        <p:txBody>
          <a:bodyPr wrap="square" rtlCol="0">
            <a:spAutoFit/>
          </a:bodyPr>
          <a:lstStyle/>
          <a:p>
            <a:pPr marL="177800" indent="-177800">
              <a:buFont typeface="Arial" panose="020B0604020202020204" pitchFamily="34" charset="0"/>
              <a:buChar char="•"/>
            </a:pPr>
            <a:r>
              <a:rPr lang="en-US" sz="900" dirty="0">
                <a:latin typeface="+mn-lt"/>
              </a:rPr>
              <a:t>This use case covers all the properties and features of use case 3a, with the differences that </a:t>
            </a:r>
          </a:p>
          <a:p>
            <a:pPr marL="355600" lvl="1" indent="-177800">
              <a:buFont typeface="Arial" panose="020B0604020202020204" pitchFamily="34" charset="0"/>
              <a:buChar char="•"/>
            </a:pPr>
            <a:r>
              <a:rPr lang="en-US" sz="900" dirty="0">
                <a:latin typeface="+mn-lt"/>
              </a:rPr>
              <a:t>a single, multi-access capable NG UE (in this use case, assumed to be “mobile”) can obtain Mobile BB services via </a:t>
            </a:r>
            <a:r>
              <a:rPr lang="en-US" sz="900" i="1" dirty="0">
                <a:latin typeface="+mn-lt"/>
              </a:rPr>
              <a:t>either</a:t>
            </a:r>
            <a:r>
              <a:rPr lang="en-US" sz="900" dirty="0">
                <a:latin typeface="+mn-lt"/>
              </a:rPr>
              <a:t> cellular radio (e.g. NR radio) </a:t>
            </a:r>
            <a:r>
              <a:rPr lang="en-US" sz="900" i="1" dirty="0">
                <a:latin typeface="+mn-lt"/>
              </a:rPr>
              <a:t>or</a:t>
            </a:r>
            <a:r>
              <a:rPr lang="en-US" sz="900" dirty="0">
                <a:latin typeface="+mn-lt"/>
              </a:rPr>
              <a:t> an untrusted wireline (e.g. </a:t>
            </a:r>
            <a:r>
              <a:rPr lang="en-US" sz="900" dirty="0" err="1">
                <a:latin typeface="+mn-lt"/>
              </a:rPr>
              <a:t>fibre</a:t>
            </a:r>
            <a:r>
              <a:rPr lang="en-US" sz="900" dirty="0">
                <a:latin typeface="+mn-lt"/>
              </a:rPr>
              <a:t>) access network from a single </a:t>
            </a:r>
            <a:r>
              <a:rPr lang="en-US" sz="900" dirty="0" err="1">
                <a:latin typeface="+mn-lt"/>
              </a:rPr>
              <a:t>NextGen</a:t>
            </a:r>
            <a:r>
              <a:rPr lang="en-US" sz="900" dirty="0">
                <a:latin typeface="+mn-lt"/>
              </a:rPr>
              <a:t> Core, where</a:t>
            </a:r>
          </a:p>
          <a:p>
            <a:pPr marL="635000" lvl="1" indent="-177800">
              <a:buFont typeface="Arial" panose="020B0604020202020204" pitchFamily="34" charset="0"/>
              <a:buChar char="•"/>
            </a:pPr>
            <a:r>
              <a:rPr lang="en-US" sz="900" dirty="0">
                <a:latin typeface="+mn-lt"/>
              </a:rPr>
              <a:t>the cellular radio is trusted and managed by the </a:t>
            </a:r>
            <a:r>
              <a:rPr lang="en-US" sz="900" dirty="0" err="1">
                <a:latin typeface="+mn-lt"/>
              </a:rPr>
              <a:t>NextGen</a:t>
            </a:r>
            <a:r>
              <a:rPr lang="en-US" sz="900" dirty="0">
                <a:latin typeface="+mn-lt"/>
              </a:rPr>
              <a:t> core operator</a:t>
            </a:r>
          </a:p>
          <a:p>
            <a:pPr marL="635000" lvl="1" indent="-177800">
              <a:buFont typeface="Arial" panose="020B0604020202020204" pitchFamily="34" charset="0"/>
              <a:buChar char="•"/>
            </a:pPr>
            <a:r>
              <a:rPr lang="en-US" sz="900" dirty="0">
                <a:latin typeface="+mn-lt"/>
              </a:rPr>
              <a:t>the wireline AN is an untrusted AN, owned and managed by a by a 3</a:t>
            </a:r>
            <a:r>
              <a:rPr lang="en-US" sz="900" baseline="30000" dirty="0">
                <a:latin typeface="+mn-lt"/>
              </a:rPr>
              <a:t>rd</a:t>
            </a:r>
            <a:r>
              <a:rPr lang="en-US" sz="900" dirty="0">
                <a:latin typeface="+mn-lt"/>
              </a:rPr>
              <a:t> party </a:t>
            </a:r>
            <a:r>
              <a:rPr lang="en-US" sz="900" dirty="0" smtClean="0">
                <a:latin typeface="+mn-lt"/>
              </a:rPr>
              <a:t>(marked </a:t>
            </a:r>
            <a:r>
              <a:rPr lang="en-US" sz="900" dirty="0">
                <a:latin typeface="+mn-lt"/>
              </a:rPr>
              <a:t>in green </a:t>
            </a:r>
            <a:r>
              <a:rPr lang="en-US" sz="900" dirty="0" err="1">
                <a:latin typeface="+mn-lt"/>
              </a:rPr>
              <a:t>colour</a:t>
            </a:r>
            <a:r>
              <a:rPr lang="en-US" sz="900" dirty="0">
                <a:latin typeface="+mn-lt"/>
              </a:rPr>
              <a:t> in </a:t>
            </a:r>
            <a:r>
              <a:rPr lang="en-US" sz="900" dirty="0" smtClean="0">
                <a:latin typeface="+mn-lt"/>
              </a:rPr>
              <a:t>diagram below)</a:t>
            </a:r>
          </a:p>
          <a:p>
            <a:pPr marL="361950" lvl="1"/>
            <a:r>
              <a:rPr lang="en-US" sz="900" dirty="0" smtClean="0">
                <a:latin typeface="+mn-lt"/>
              </a:rPr>
              <a:t>Note: </a:t>
            </a:r>
            <a:r>
              <a:rPr lang="en-US" sz="900" dirty="0">
                <a:latin typeface="+mn-lt"/>
              </a:rPr>
              <a:t>There is a possibility that the trusted AN is the wireline AN and the untrusted AN is the cellular radio AN (not shown in the diagram below</a:t>
            </a:r>
            <a:r>
              <a:rPr lang="en-US" sz="900" dirty="0" smtClean="0">
                <a:latin typeface="+mn-lt"/>
              </a:rPr>
              <a:t>).  In this scenario, the feature set should remain the same.</a:t>
            </a:r>
            <a:endParaRPr lang="en-US" sz="900" dirty="0">
              <a:latin typeface="+mn-lt"/>
            </a:endParaRPr>
          </a:p>
          <a:p>
            <a:pPr marL="355600" lvl="1" indent="-177800">
              <a:buFont typeface="Arial" panose="020B0604020202020204" pitchFamily="34" charset="0"/>
              <a:buChar char="•"/>
            </a:pPr>
            <a:r>
              <a:rPr lang="en-US" sz="900" dirty="0" smtClean="0">
                <a:latin typeface="+mn-lt"/>
              </a:rPr>
              <a:t>The </a:t>
            </a:r>
            <a:r>
              <a:rPr lang="en-US" sz="900" dirty="0">
                <a:latin typeface="+mn-lt"/>
              </a:rPr>
              <a:t>set of services that the </a:t>
            </a:r>
            <a:r>
              <a:rPr lang="en-US" sz="900" dirty="0" err="1">
                <a:latin typeface="+mn-lt"/>
              </a:rPr>
              <a:t>NextGen</a:t>
            </a:r>
            <a:r>
              <a:rPr lang="en-US" sz="900" dirty="0">
                <a:latin typeface="+mn-lt"/>
              </a:rPr>
              <a:t> Core operator provides to the NG UE is (as much as possible) the same over wireline and cellular radio access.  </a:t>
            </a:r>
            <a:endParaRPr lang="en-US" sz="900" dirty="0" smtClean="0">
              <a:latin typeface="+mn-lt"/>
            </a:endParaRPr>
          </a:p>
          <a:p>
            <a:pPr marL="177800" lvl="1" indent="184150"/>
            <a:r>
              <a:rPr lang="en-US" sz="900" dirty="0" smtClean="0">
                <a:latin typeface="+mn-lt"/>
              </a:rPr>
              <a:t>NOTE</a:t>
            </a:r>
            <a:r>
              <a:rPr lang="en-US" sz="900" dirty="0">
                <a:latin typeface="+mn-lt"/>
              </a:rPr>
              <a:t>: Compared to use case 3a there may be limitations in the level of </a:t>
            </a:r>
            <a:r>
              <a:rPr lang="en-US" sz="900" dirty="0" err="1">
                <a:latin typeface="+mn-lt"/>
              </a:rPr>
              <a:t>QoS</a:t>
            </a:r>
            <a:r>
              <a:rPr lang="en-US" sz="900" dirty="0">
                <a:latin typeface="+mn-lt"/>
              </a:rPr>
              <a:t> that can be provided, due to the use of an untrusted access network.</a:t>
            </a:r>
            <a:endParaRPr lang="en-GB" sz="900" dirty="0">
              <a:latin typeface="+mn-lt"/>
            </a:endParaRPr>
          </a:p>
          <a:p>
            <a:pPr marL="355600" indent="-177800">
              <a:buFont typeface="Arial" panose="020B0604020202020204" pitchFamily="34" charset="0"/>
              <a:buChar char="•"/>
            </a:pPr>
            <a:r>
              <a:rPr lang="en-US" sz="900" dirty="0">
                <a:latin typeface="+mn-lt"/>
              </a:rPr>
              <a:t>There may be limitations, regarding the level of service (including </a:t>
            </a:r>
            <a:r>
              <a:rPr lang="en-US" sz="900" dirty="0" err="1">
                <a:latin typeface="+mn-lt"/>
              </a:rPr>
              <a:t>QoS</a:t>
            </a:r>
            <a:r>
              <a:rPr lang="en-US" sz="900" dirty="0">
                <a:latin typeface="+mn-lt"/>
              </a:rPr>
              <a:t>) provided by the untrusted wireline access </a:t>
            </a:r>
            <a:r>
              <a:rPr lang="en-US" sz="900" dirty="0" smtClean="0">
                <a:latin typeface="+mn-lt"/>
              </a:rPr>
              <a:t>network</a:t>
            </a:r>
          </a:p>
          <a:p>
            <a:pPr marL="177800" indent="-177800">
              <a:buFont typeface="Arial" panose="020B0604020202020204" pitchFamily="34" charset="0"/>
              <a:buChar char="•"/>
            </a:pPr>
            <a:endParaRPr lang="en-GB" sz="900" dirty="0">
              <a:latin typeface="+mn-lt"/>
            </a:endParaRPr>
          </a:p>
        </p:txBody>
      </p:sp>
      <p:sp>
        <p:nvSpPr>
          <p:cNvPr id="15" name="Rectangle 14"/>
          <p:cNvSpPr/>
          <p:nvPr/>
        </p:nvSpPr>
        <p:spPr>
          <a:xfrm>
            <a:off x="79185" y="4183356"/>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4384739"/>
            <a:ext cx="8969279" cy="246221"/>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dirty="0">
                <a:latin typeface="+mn-lt"/>
              </a:rPr>
              <a:t>Same as in use case 3a, but subject to the level of </a:t>
            </a:r>
            <a:r>
              <a:rPr lang="en-GB" dirty="0" err="1">
                <a:latin typeface="+mn-lt"/>
              </a:rPr>
              <a:t>QoS</a:t>
            </a:r>
            <a:r>
              <a:rPr lang="en-GB" dirty="0">
                <a:latin typeface="+mn-lt"/>
              </a:rPr>
              <a:t> supported by the untrusted AN, which may impact the </a:t>
            </a:r>
            <a:r>
              <a:rPr lang="en-GB" dirty="0" err="1">
                <a:latin typeface="+mn-lt"/>
              </a:rPr>
              <a:t>NextGen</a:t>
            </a:r>
            <a:r>
              <a:rPr lang="en-GB" dirty="0">
                <a:latin typeface="+mn-lt"/>
              </a:rPr>
              <a:t> core operator’s AN selection policies</a:t>
            </a:r>
            <a:r>
              <a:rPr lang="en-GB" dirty="0" smtClean="0">
                <a:latin typeface="+mn-lt"/>
              </a:rPr>
              <a:t>.</a:t>
            </a:r>
            <a:endParaRPr lang="en-GB" dirty="0">
              <a:latin typeface="+mn-lt"/>
            </a:endParaRPr>
          </a:p>
        </p:txBody>
      </p:sp>
      <p:cxnSp>
        <p:nvCxnSpPr>
          <p:cNvPr id="64" name="Straight Arrow Connector 63"/>
          <p:cNvCxnSpPr/>
          <p:nvPr/>
        </p:nvCxnSpPr>
        <p:spPr>
          <a:xfrm>
            <a:off x="7429930" y="2591541"/>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442631" y="2771724"/>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937749" y="2469135"/>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7949566" y="2660786"/>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37" name="Rectangle 36"/>
          <p:cNvSpPr/>
          <p:nvPr/>
        </p:nvSpPr>
        <p:spPr>
          <a:xfrm>
            <a:off x="5755169" y="2386410"/>
            <a:ext cx="1363133"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200" dirty="0" smtClean="0">
                <a:solidFill>
                  <a:schemeClr val="tx1"/>
                </a:solidFill>
              </a:rPr>
              <a:t>NextGen Core</a:t>
            </a:r>
            <a:endParaRPr lang="en-GB" sz="1200" dirty="0">
              <a:solidFill>
                <a:schemeClr val="tx1"/>
              </a:solidFill>
            </a:endParaRPr>
          </a:p>
        </p:txBody>
      </p:sp>
      <p:sp>
        <p:nvSpPr>
          <p:cNvPr id="38" name="Rectangle 37"/>
          <p:cNvSpPr/>
          <p:nvPr/>
        </p:nvSpPr>
        <p:spPr>
          <a:xfrm>
            <a:off x="999900" y="2239810"/>
            <a:ext cx="1446776" cy="150158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NG UE</a:t>
            </a:r>
          </a:p>
        </p:txBody>
      </p:sp>
      <p:cxnSp>
        <p:nvCxnSpPr>
          <p:cNvPr id="39" name="Straight Connector 38"/>
          <p:cNvCxnSpPr/>
          <p:nvPr/>
        </p:nvCxnSpPr>
        <p:spPr>
          <a:xfrm flipV="1">
            <a:off x="2463752" y="3074950"/>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2463752" y="3419917"/>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3081818" y="2320970"/>
            <a:ext cx="1583267" cy="87447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Wireline AN </a:t>
            </a:r>
          </a:p>
          <a:p>
            <a:pPr algn="ctr"/>
            <a:r>
              <a:rPr lang="en-GB" dirty="0" smtClean="0">
                <a:solidFill>
                  <a:schemeClr val="tx1"/>
                </a:solidFill>
              </a:rPr>
              <a:t>(e.g. third party fibre)</a:t>
            </a:r>
            <a:endParaRPr lang="en-GB" dirty="0">
              <a:solidFill>
                <a:schemeClr val="tx1"/>
              </a:solidFill>
            </a:endParaRPr>
          </a:p>
        </p:txBody>
      </p:sp>
      <p:sp>
        <p:nvSpPr>
          <p:cNvPr id="70" name="Rectangle 69"/>
          <p:cNvSpPr/>
          <p:nvPr/>
        </p:nvSpPr>
        <p:spPr>
          <a:xfrm>
            <a:off x="3081675" y="3299604"/>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Cellular Radio AN </a:t>
            </a:r>
          </a:p>
          <a:p>
            <a:pPr algn="ctr"/>
            <a:r>
              <a:rPr lang="en-GB" dirty="0" smtClean="0">
                <a:solidFill>
                  <a:schemeClr val="tx1"/>
                </a:solidFill>
              </a:rPr>
              <a:t>(e.g. NR)</a:t>
            </a:r>
            <a:endParaRPr lang="en-GB" dirty="0">
              <a:solidFill>
                <a:schemeClr val="tx1"/>
              </a:solidFill>
            </a:endParaRPr>
          </a:p>
        </p:txBody>
      </p:sp>
      <p:cxnSp>
        <p:nvCxnSpPr>
          <p:cNvPr id="71" name="Straight Connector 70"/>
          <p:cNvCxnSpPr/>
          <p:nvPr/>
        </p:nvCxnSpPr>
        <p:spPr>
          <a:xfrm>
            <a:off x="4664942" y="3045453"/>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656471" y="3402965"/>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2538222" y="3112130"/>
            <a:ext cx="354584" cy="261610"/>
          </a:xfrm>
          <a:prstGeom prst="rect">
            <a:avLst/>
          </a:prstGeom>
          <a:noFill/>
        </p:spPr>
        <p:txBody>
          <a:bodyPr wrap="none" rtlCol="0">
            <a:spAutoFit/>
          </a:bodyPr>
          <a:lstStyle/>
          <a:p>
            <a:r>
              <a:rPr lang="en-GB" sz="1100" dirty="0" smtClean="0"/>
              <a:t>OR</a:t>
            </a:r>
            <a:endParaRPr lang="en-GB" sz="1100" dirty="0"/>
          </a:p>
        </p:txBody>
      </p:sp>
      <p:sp>
        <p:nvSpPr>
          <p:cNvPr id="74" name="TextBox 73"/>
          <p:cNvSpPr txBox="1"/>
          <p:nvPr/>
        </p:nvSpPr>
        <p:spPr>
          <a:xfrm>
            <a:off x="5325972" y="3101265"/>
            <a:ext cx="354584" cy="261610"/>
          </a:xfrm>
          <a:prstGeom prst="rect">
            <a:avLst/>
          </a:prstGeom>
          <a:noFill/>
        </p:spPr>
        <p:txBody>
          <a:bodyPr wrap="none" rtlCol="0">
            <a:spAutoFit/>
          </a:bodyPr>
          <a:lstStyle/>
          <a:p>
            <a:r>
              <a:rPr lang="en-GB" sz="1100" dirty="0" smtClean="0"/>
              <a:t>OR</a:t>
            </a:r>
            <a:endParaRPr lang="en-GB" sz="1100" dirty="0"/>
          </a:p>
        </p:txBody>
      </p:sp>
      <p:sp>
        <p:nvSpPr>
          <p:cNvPr id="75" name="Rectangle 74"/>
          <p:cNvSpPr/>
          <p:nvPr/>
        </p:nvSpPr>
        <p:spPr>
          <a:xfrm>
            <a:off x="3090898" y="2925969"/>
            <a:ext cx="649819" cy="2284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Gateway</a:t>
            </a:r>
            <a:endParaRPr lang="en-GB" sz="900" dirty="0">
              <a:solidFill>
                <a:schemeClr val="tx1"/>
              </a:solidFill>
            </a:endParaRPr>
          </a:p>
        </p:txBody>
      </p:sp>
      <p:cxnSp>
        <p:nvCxnSpPr>
          <p:cNvPr id="76" name="Straight Connector 75"/>
          <p:cNvCxnSpPr/>
          <p:nvPr/>
        </p:nvCxnSpPr>
        <p:spPr>
          <a:xfrm>
            <a:off x="3748091" y="3059812"/>
            <a:ext cx="270844" cy="3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453114" y="2782451"/>
            <a:ext cx="546945" cy="184666"/>
          </a:xfrm>
          <a:prstGeom prst="rect">
            <a:avLst/>
          </a:prstGeom>
          <a:noFill/>
        </p:spPr>
        <p:txBody>
          <a:bodyPr wrap="none" rtlCol="0">
            <a:spAutoFit/>
          </a:bodyPr>
          <a:lstStyle/>
          <a:p>
            <a:r>
              <a:rPr lang="en-GB" sz="600" dirty="0" smtClean="0"/>
              <a:t>NOTE </a:t>
            </a:r>
            <a:r>
              <a:rPr lang="en-GB" sz="600" smtClean="0"/>
              <a:t>1, 2</a:t>
            </a:r>
            <a:endParaRPr lang="en-GB" sz="600" dirty="0"/>
          </a:p>
        </p:txBody>
      </p:sp>
      <p:sp>
        <p:nvSpPr>
          <p:cNvPr id="78" name="TextBox 77"/>
          <p:cNvSpPr txBox="1"/>
          <p:nvPr/>
        </p:nvSpPr>
        <p:spPr>
          <a:xfrm>
            <a:off x="2446676" y="2913723"/>
            <a:ext cx="710972" cy="215444"/>
          </a:xfrm>
          <a:prstGeom prst="rect">
            <a:avLst/>
          </a:prstGeom>
          <a:noFill/>
        </p:spPr>
        <p:txBody>
          <a:bodyPr wrap="square" rtlCol="0">
            <a:spAutoFit/>
          </a:bodyPr>
          <a:lstStyle/>
          <a:p>
            <a:r>
              <a:rPr lang="en-GB" sz="800" dirty="0" smtClean="0">
                <a:latin typeface="+mn-lt"/>
              </a:rPr>
              <a:t>e.g. </a:t>
            </a:r>
            <a:r>
              <a:rPr lang="en-GB" sz="800" dirty="0" err="1" smtClean="0">
                <a:latin typeface="+mn-lt"/>
              </a:rPr>
              <a:t>WiFi</a:t>
            </a:r>
            <a:r>
              <a:rPr lang="en-GB" sz="800" dirty="0" smtClean="0">
                <a:latin typeface="+mn-lt"/>
              </a:rPr>
              <a:t> </a:t>
            </a:r>
            <a:endParaRPr lang="en-GB" sz="800" dirty="0">
              <a:solidFill>
                <a:srgbClr val="FF0000"/>
              </a:solidFill>
              <a:latin typeface="+mn-lt"/>
            </a:endParaRPr>
          </a:p>
        </p:txBody>
      </p:sp>
      <p:sp>
        <p:nvSpPr>
          <p:cNvPr id="79" name="TextBox 78"/>
          <p:cNvSpPr txBox="1"/>
          <p:nvPr/>
        </p:nvSpPr>
        <p:spPr>
          <a:xfrm>
            <a:off x="2475556" y="3360550"/>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80" name="Elbow Connector 79"/>
          <p:cNvCxnSpPr/>
          <p:nvPr/>
        </p:nvCxnSpPr>
        <p:spPr>
          <a:xfrm rot="5400000" flipH="1" flipV="1">
            <a:off x="3725066" y="1259138"/>
            <a:ext cx="304022" cy="3738956"/>
          </a:xfrm>
          <a:prstGeom prst="bentConnector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a:off x="2363170" y="3564630"/>
            <a:ext cx="3383385" cy="19595"/>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4005054" y="2925969"/>
            <a:ext cx="649819" cy="2284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Core</a:t>
            </a:r>
            <a:endParaRPr lang="en-GB" sz="900" dirty="0">
              <a:solidFill>
                <a:schemeClr val="tx1"/>
              </a:solidFill>
            </a:endParaRPr>
          </a:p>
        </p:txBody>
      </p:sp>
      <p:sp>
        <p:nvSpPr>
          <p:cNvPr id="83" name="TextBox 82"/>
          <p:cNvSpPr txBox="1"/>
          <p:nvPr/>
        </p:nvSpPr>
        <p:spPr>
          <a:xfrm>
            <a:off x="1622082" y="2551751"/>
            <a:ext cx="793708" cy="307777"/>
          </a:xfrm>
          <a:prstGeom prst="rect">
            <a:avLst/>
          </a:prstGeom>
          <a:noFill/>
          <a:ln>
            <a:solidFill>
              <a:schemeClr val="tx1"/>
            </a:solidFill>
          </a:ln>
        </p:spPr>
        <p:txBody>
          <a:bodyPr wrap="square" rtlCol="0">
            <a:spAutoFit/>
          </a:bodyPr>
          <a:lstStyle/>
          <a:p>
            <a:pPr algn="ctr"/>
            <a:r>
              <a:rPr lang="en-GB" sz="700" dirty="0" smtClean="0">
                <a:latin typeface="+mn-lt"/>
              </a:rPr>
              <a:t>Local WiFi Auth credentials</a:t>
            </a:r>
            <a:endParaRPr lang="en-GB" sz="700" dirty="0">
              <a:latin typeface="+mn-lt"/>
            </a:endParaRPr>
          </a:p>
        </p:txBody>
      </p:sp>
      <p:cxnSp>
        <p:nvCxnSpPr>
          <p:cNvPr id="84" name="Elbow Connector 83"/>
          <p:cNvCxnSpPr>
            <a:stCxn id="83" idx="3"/>
            <a:endCxn id="75" idx="0"/>
          </p:cNvCxnSpPr>
          <p:nvPr/>
        </p:nvCxnSpPr>
        <p:spPr>
          <a:xfrm>
            <a:off x="2415790" y="2705640"/>
            <a:ext cx="1000018" cy="22032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flipV="1">
            <a:off x="4954468" y="3103646"/>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flipV="1">
            <a:off x="4978865" y="3351874"/>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V="1">
            <a:off x="2461143" y="3120337"/>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a:off x="2463092" y="3390851"/>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1066373" y="3268217"/>
            <a:ext cx="1299002" cy="415498"/>
          </a:xfrm>
          <a:prstGeom prst="rect">
            <a:avLst/>
          </a:prstGeom>
          <a:no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0" name="TextBox 89"/>
          <p:cNvSpPr txBox="1"/>
          <p:nvPr/>
        </p:nvSpPr>
        <p:spPr>
          <a:xfrm>
            <a:off x="259856" y="3839802"/>
            <a:ext cx="8601544" cy="338554"/>
          </a:xfrm>
          <a:prstGeom prst="rect">
            <a:avLst/>
          </a:prstGeom>
          <a:noFill/>
        </p:spPr>
        <p:txBody>
          <a:bodyPr wrap="square" rtlCol="0">
            <a:spAutoFit/>
          </a:bodyPr>
          <a:lstStyle/>
          <a:p>
            <a:r>
              <a:rPr lang="en-GB" sz="800" dirty="0" smtClean="0">
                <a:latin typeface="+mn-lt"/>
              </a:rPr>
              <a:t>NOTE 1: how the Gateway in this use case is connected, authenticated etc. is outside of the scope of this use case since it is performed by a third party which does not own the NextGen Core. </a:t>
            </a:r>
          </a:p>
          <a:p>
            <a:r>
              <a:rPr lang="en-GB" sz="800" dirty="0" smtClean="0">
                <a:latin typeface="+mn-lt"/>
              </a:rPr>
              <a:t>NOTE </a:t>
            </a:r>
            <a:r>
              <a:rPr lang="en-GB" sz="800" dirty="0">
                <a:latin typeface="+mn-lt"/>
              </a:rPr>
              <a:t>2: from the perspective of the NG UE, the </a:t>
            </a:r>
            <a:r>
              <a:rPr lang="en-GB" sz="800" dirty="0" smtClean="0">
                <a:latin typeface="+mn-lt"/>
              </a:rPr>
              <a:t>Gateway is </a:t>
            </a:r>
            <a:r>
              <a:rPr lang="en-GB" sz="800" dirty="0">
                <a:latin typeface="+mn-lt"/>
              </a:rPr>
              <a:t>the access node rather than a node in the wireline </a:t>
            </a:r>
            <a:r>
              <a:rPr lang="en-GB" sz="800" dirty="0" smtClean="0">
                <a:latin typeface="+mn-lt"/>
              </a:rPr>
              <a:t>AN.</a:t>
            </a:r>
          </a:p>
        </p:txBody>
      </p:sp>
    </p:spTree>
    <p:extLst>
      <p:ext uri="{BB962C8B-B14F-4D97-AF65-F5344CB8AC3E}">
        <p14:creationId xmlns:p14="http://schemas.microsoft.com/office/powerpoint/2010/main" xmlns="" val="3843792965"/>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26"/>
            <a:ext cx="9232491" cy="514502"/>
          </a:xfrm>
        </p:spPr>
        <p:txBody>
          <a:bodyPr/>
          <a:lstStyle/>
          <a:p>
            <a:pPr algn="l"/>
            <a:r>
              <a:rPr lang="en-GB" sz="2000" dirty="0" smtClean="0"/>
              <a:t>Use Case 4a: NG UE connects to independent WLAN and cellular radio  access networks (trusted and managed) simultaneously</a:t>
            </a:r>
            <a:endParaRPr lang="en-GB" sz="2000" dirty="0"/>
          </a:p>
        </p:txBody>
      </p:sp>
      <p:sp>
        <p:nvSpPr>
          <p:cNvPr id="3" name="Rectangle 2"/>
          <p:cNvSpPr/>
          <p:nvPr/>
        </p:nvSpPr>
        <p:spPr>
          <a:xfrm>
            <a:off x="79185" y="577028"/>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785481"/>
            <a:ext cx="8969280" cy="3167731"/>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104081"/>
            <a:ext cx="8969279" cy="657279"/>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5" y="785481"/>
            <a:ext cx="8969279" cy="1015663"/>
          </a:xfrm>
          <a:prstGeom prst="rect">
            <a:avLst/>
          </a:prstGeom>
          <a:noFill/>
          <a:ln>
            <a:noFill/>
          </a:ln>
        </p:spPr>
        <p:txBody>
          <a:bodyPr wrap="square" rtlCol="0">
            <a:spAutoFit/>
          </a:bodyPr>
          <a:lstStyle/>
          <a:p>
            <a:pPr marL="177800" indent="-177800">
              <a:buFont typeface="Arial" panose="020B0604020202020204" pitchFamily="34" charset="0"/>
              <a:buChar char="•"/>
            </a:pPr>
            <a:r>
              <a:rPr lang="en-US" dirty="0">
                <a:latin typeface="+mn-lt"/>
              </a:rPr>
              <a:t>This use case covers all the properties and features of use case 3a, with the additional capability that</a:t>
            </a:r>
          </a:p>
          <a:p>
            <a:pPr marL="355600" lvl="1" indent="-177800">
              <a:buFont typeface="Arial" panose="020B0604020202020204" pitchFamily="34" charset="0"/>
              <a:buChar char="•"/>
            </a:pPr>
            <a:r>
              <a:rPr lang="en-US" dirty="0">
                <a:latin typeface="+mn-lt"/>
              </a:rPr>
              <a:t>NG UE is able to </a:t>
            </a:r>
            <a:r>
              <a:rPr lang="en-US" dirty="0" smtClean="0">
                <a:latin typeface="+mn-lt"/>
              </a:rPr>
              <a:t>obtain </a:t>
            </a:r>
            <a:r>
              <a:rPr lang="en-US" dirty="0">
                <a:latin typeface="+mn-lt"/>
              </a:rPr>
              <a:t>Mobile Broadband services simultaneously via cellular radio (e.g. NR radio) and wireline (e.g. </a:t>
            </a:r>
            <a:r>
              <a:rPr lang="en-US" dirty="0" err="1">
                <a:latin typeface="+mn-lt"/>
              </a:rPr>
              <a:t>fibre</a:t>
            </a:r>
            <a:r>
              <a:rPr lang="en-US" dirty="0">
                <a:latin typeface="+mn-lt"/>
              </a:rPr>
              <a:t>) network</a:t>
            </a:r>
          </a:p>
          <a:p>
            <a:pPr marL="355600" indent="-177800">
              <a:buFont typeface="Arial" panose="020B0604020202020204" pitchFamily="34" charset="0"/>
              <a:buChar char="•"/>
            </a:pPr>
            <a:r>
              <a:rPr lang="en-US" dirty="0">
                <a:latin typeface="+mn-lt"/>
              </a:rPr>
              <a:t>To optimize user experience as well as access network utilization, the </a:t>
            </a:r>
            <a:r>
              <a:rPr lang="en-US" dirty="0" err="1">
                <a:latin typeface="+mn-lt"/>
              </a:rPr>
              <a:t>NextGen</a:t>
            </a:r>
            <a:r>
              <a:rPr lang="en-US" dirty="0">
                <a:latin typeface="+mn-lt"/>
              </a:rPr>
              <a:t> Core and </a:t>
            </a:r>
            <a:r>
              <a:rPr lang="en-US" dirty="0" smtClean="0">
                <a:latin typeface="+mn-lt"/>
              </a:rPr>
              <a:t>NG UE </a:t>
            </a:r>
            <a:r>
              <a:rPr lang="en-US" dirty="0">
                <a:latin typeface="+mn-lt"/>
              </a:rPr>
              <a:t>both natively support dynamic traffic combining, splitting &amp; steering </a:t>
            </a:r>
            <a:r>
              <a:rPr lang="en-US" dirty="0" smtClean="0">
                <a:latin typeface="+mn-lt"/>
              </a:rPr>
              <a:t>in the DL and UL direction respectively over </a:t>
            </a:r>
            <a:r>
              <a:rPr lang="en-US" dirty="0">
                <a:latin typeface="+mn-lt"/>
              </a:rPr>
              <a:t>multiple ANs, on a per-service flow and/or per-traffic type </a:t>
            </a:r>
            <a:r>
              <a:rPr lang="en-US" dirty="0" smtClean="0">
                <a:latin typeface="+mn-lt"/>
              </a:rPr>
              <a:t>basis according to </a:t>
            </a:r>
            <a:r>
              <a:rPr lang="en-US" dirty="0">
                <a:latin typeface="+mn-lt"/>
              </a:rPr>
              <a:t>a set of policies defined by the </a:t>
            </a:r>
            <a:r>
              <a:rPr lang="en-US" dirty="0" err="1">
                <a:latin typeface="+mn-lt"/>
              </a:rPr>
              <a:t>NextGen</a:t>
            </a:r>
            <a:r>
              <a:rPr lang="en-US" dirty="0">
                <a:latin typeface="+mn-lt"/>
              </a:rPr>
              <a:t> Core operator to meet the needs of different traffic types or services.</a:t>
            </a:r>
          </a:p>
          <a:p>
            <a:pPr marL="355600" indent="-177800">
              <a:buFont typeface="Arial" panose="020B0604020202020204" pitchFamily="34" charset="0"/>
              <a:buChar char="•"/>
            </a:pPr>
            <a:r>
              <a:rPr lang="en-GB" dirty="0">
                <a:latin typeface="+mn-lt"/>
              </a:rPr>
              <a:t>User experience should be seamless when moving between access </a:t>
            </a:r>
            <a:r>
              <a:rPr lang="en-GB" dirty="0" smtClean="0">
                <a:latin typeface="+mn-lt"/>
              </a:rPr>
              <a:t>networks</a:t>
            </a:r>
            <a:endParaRPr lang="en-US" dirty="0">
              <a:latin typeface="+mn-lt"/>
            </a:endParaRPr>
          </a:p>
        </p:txBody>
      </p:sp>
      <p:sp>
        <p:nvSpPr>
          <p:cNvPr id="15" name="Rectangle 14"/>
          <p:cNvSpPr/>
          <p:nvPr/>
        </p:nvSpPr>
        <p:spPr>
          <a:xfrm>
            <a:off x="79185" y="3982714"/>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4157749"/>
            <a:ext cx="8969279" cy="661720"/>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sz="900" dirty="0">
                <a:latin typeface="+mn-lt"/>
              </a:rPr>
              <a:t>Ability to cost-effectively deliver higher data speeds to mobile broadband customers via simultaneous use of fixed and mobile access networks</a:t>
            </a:r>
          </a:p>
          <a:p>
            <a:pPr marL="171450" indent="-171450">
              <a:buFont typeface="Arial" panose="020B0604020202020204" pitchFamily="34" charset="0"/>
              <a:buChar char="•"/>
              <a:defRPr/>
            </a:pPr>
            <a:r>
              <a:rPr lang="en-GB" sz="900" dirty="0">
                <a:latin typeface="+mn-lt"/>
              </a:rPr>
              <a:t>Best user experience -  traffic routing decisions based on access network availability and application  traffic type requirements  (e.g. Traffic splitting with fibre as primary, NR as overflow, Traffic steering with 4K HDTV over fibre, other traffic over NR)</a:t>
            </a:r>
          </a:p>
          <a:p>
            <a:pPr marL="171450" indent="-171450">
              <a:buFont typeface="Arial" panose="020B0604020202020204" pitchFamily="34" charset="0"/>
              <a:buChar char="•"/>
              <a:defRPr/>
            </a:pPr>
            <a:r>
              <a:rPr lang="en-GB" sz="900" dirty="0">
                <a:latin typeface="+mn-lt"/>
              </a:rPr>
              <a:t>Consistent delivery of Value Added Services, charging, traffic policies etc. when combining, splitting or steering traffic across the two access networks</a:t>
            </a:r>
          </a:p>
        </p:txBody>
      </p:sp>
      <p:cxnSp>
        <p:nvCxnSpPr>
          <p:cNvPr id="64" name="Straight Arrow Connector 63"/>
          <p:cNvCxnSpPr/>
          <p:nvPr/>
        </p:nvCxnSpPr>
        <p:spPr>
          <a:xfrm>
            <a:off x="7429930" y="2536949"/>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442631" y="2717132"/>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937749" y="2414543"/>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7949566" y="2606194"/>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68" name="TextBox 67"/>
          <p:cNvSpPr txBox="1"/>
          <p:nvPr/>
        </p:nvSpPr>
        <p:spPr>
          <a:xfrm>
            <a:off x="79184" y="3487447"/>
            <a:ext cx="9064816" cy="461665"/>
          </a:xfrm>
          <a:prstGeom prst="rect">
            <a:avLst/>
          </a:prstGeom>
          <a:noFill/>
        </p:spPr>
        <p:txBody>
          <a:bodyPr wrap="square" rtlCol="0">
            <a:spAutoFit/>
          </a:bodyPr>
          <a:lstStyle/>
          <a:p>
            <a:r>
              <a:rPr lang="en-GB" sz="800" dirty="0" smtClean="0">
                <a:latin typeface="+mn-lt"/>
              </a:rPr>
              <a:t>NOTE 1: how the Gateway in this use case is connected to the NextGen Core, authenticated etc. is described in Use Cases 1 and 2.  This use case does not include the option of using a third party wireline AN , which is use case 4b. </a:t>
            </a:r>
          </a:p>
          <a:p>
            <a:r>
              <a:rPr lang="en-GB" sz="800" dirty="0" smtClean="0">
                <a:latin typeface="+mn-lt"/>
              </a:rPr>
              <a:t>NOTE 2: from the perspective of the NG UE, the Gateway is the access node rather than a node in the wireline AN.</a:t>
            </a:r>
            <a:endParaRPr lang="en-GB" sz="800" dirty="0">
              <a:latin typeface="+mn-lt"/>
            </a:endParaRPr>
          </a:p>
        </p:txBody>
      </p:sp>
      <p:sp>
        <p:nvSpPr>
          <p:cNvPr id="69" name="Rectangle 68"/>
          <p:cNvSpPr/>
          <p:nvPr/>
        </p:nvSpPr>
        <p:spPr>
          <a:xfrm>
            <a:off x="5991195" y="1877897"/>
            <a:ext cx="1363133"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200" dirty="0" smtClean="0">
                <a:solidFill>
                  <a:schemeClr val="tx1"/>
                </a:solidFill>
              </a:rPr>
              <a:t>NextGen Core</a:t>
            </a:r>
            <a:endParaRPr lang="en-GB" sz="1200" dirty="0">
              <a:solidFill>
                <a:schemeClr val="tx1"/>
              </a:solidFill>
            </a:endParaRPr>
          </a:p>
        </p:txBody>
      </p:sp>
      <p:sp>
        <p:nvSpPr>
          <p:cNvPr id="70" name="Rectangle 69"/>
          <p:cNvSpPr/>
          <p:nvPr/>
        </p:nvSpPr>
        <p:spPr>
          <a:xfrm>
            <a:off x="958712" y="1812458"/>
            <a:ext cx="1740924" cy="16790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NG UE</a:t>
            </a:r>
          </a:p>
        </p:txBody>
      </p:sp>
      <p:cxnSp>
        <p:nvCxnSpPr>
          <p:cNvPr id="71" name="Straight Connector 70"/>
          <p:cNvCxnSpPr/>
          <p:nvPr/>
        </p:nvCxnSpPr>
        <p:spPr>
          <a:xfrm flipV="1">
            <a:off x="2699778" y="2581185"/>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2699778" y="2867160"/>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Rectangle 72"/>
          <p:cNvSpPr/>
          <p:nvPr/>
        </p:nvSpPr>
        <p:spPr>
          <a:xfrm>
            <a:off x="3317844" y="1812457"/>
            <a:ext cx="1583267" cy="8744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smtClean="0">
                <a:solidFill>
                  <a:schemeClr val="tx1"/>
                </a:solidFill>
              </a:rPr>
              <a:t>Wireline AN </a:t>
            </a:r>
          </a:p>
          <a:p>
            <a:pPr algn="ctr"/>
            <a:r>
              <a:rPr lang="en-GB" dirty="0" smtClean="0">
                <a:solidFill>
                  <a:schemeClr val="tx1"/>
                </a:solidFill>
              </a:rPr>
              <a:t>(e.g. fibre)</a:t>
            </a:r>
            <a:endParaRPr lang="en-GB" dirty="0">
              <a:solidFill>
                <a:schemeClr val="tx1"/>
              </a:solidFill>
            </a:endParaRPr>
          </a:p>
        </p:txBody>
      </p:sp>
      <p:sp>
        <p:nvSpPr>
          <p:cNvPr id="74" name="Rectangle 73"/>
          <p:cNvSpPr/>
          <p:nvPr/>
        </p:nvSpPr>
        <p:spPr>
          <a:xfrm>
            <a:off x="3317701" y="2791091"/>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Cellular Radio </a:t>
            </a:r>
            <a:r>
              <a:rPr lang="en-GB" dirty="0" smtClean="0">
                <a:solidFill>
                  <a:schemeClr val="tx1"/>
                </a:solidFill>
              </a:rPr>
              <a:t>AN </a:t>
            </a:r>
          </a:p>
          <a:p>
            <a:pPr algn="ctr"/>
            <a:r>
              <a:rPr lang="en-GB" dirty="0" smtClean="0">
                <a:solidFill>
                  <a:schemeClr val="tx1"/>
                </a:solidFill>
              </a:rPr>
              <a:t>(e.g. NR)</a:t>
            </a:r>
            <a:endParaRPr lang="en-GB" dirty="0">
              <a:solidFill>
                <a:schemeClr val="tx1"/>
              </a:solidFill>
            </a:endParaRPr>
          </a:p>
        </p:txBody>
      </p:sp>
      <p:cxnSp>
        <p:nvCxnSpPr>
          <p:cNvPr id="75" name="Straight Connector 74"/>
          <p:cNvCxnSpPr/>
          <p:nvPr/>
        </p:nvCxnSpPr>
        <p:spPr>
          <a:xfrm>
            <a:off x="4900968" y="2581185"/>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892497" y="2894452"/>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2774248" y="2603617"/>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78" name="TextBox 77"/>
          <p:cNvSpPr txBox="1"/>
          <p:nvPr/>
        </p:nvSpPr>
        <p:spPr>
          <a:xfrm>
            <a:off x="5437539" y="2612301"/>
            <a:ext cx="444352" cy="261610"/>
          </a:xfrm>
          <a:prstGeom prst="rect">
            <a:avLst/>
          </a:prstGeom>
          <a:noFill/>
        </p:spPr>
        <p:txBody>
          <a:bodyPr wrap="none" rtlCol="0">
            <a:spAutoFit/>
          </a:bodyPr>
          <a:lstStyle/>
          <a:p>
            <a:r>
              <a:rPr lang="en-GB" sz="1100" dirty="0" smtClean="0">
                <a:latin typeface="+mn-lt"/>
              </a:rPr>
              <a:t>AND</a:t>
            </a:r>
            <a:endParaRPr lang="en-GB" sz="1100" dirty="0">
              <a:latin typeface="+mn-lt"/>
            </a:endParaRPr>
          </a:p>
        </p:txBody>
      </p:sp>
      <p:sp>
        <p:nvSpPr>
          <p:cNvPr id="79" name="Rectangle 78"/>
          <p:cNvSpPr/>
          <p:nvPr/>
        </p:nvSpPr>
        <p:spPr>
          <a:xfrm>
            <a:off x="3326924" y="2417456"/>
            <a:ext cx="649819" cy="22843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a:solidFill>
                  <a:schemeClr val="tx1"/>
                </a:solidFill>
              </a:rPr>
              <a:t>Gateway</a:t>
            </a:r>
          </a:p>
        </p:txBody>
      </p:sp>
      <p:cxnSp>
        <p:nvCxnSpPr>
          <p:cNvPr id="80" name="Straight Connector 79"/>
          <p:cNvCxnSpPr/>
          <p:nvPr/>
        </p:nvCxnSpPr>
        <p:spPr>
          <a:xfrm>
            <a:off x="3976743" y="2580796"/>
            <a:ext cx="960696" cy="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651833" y="2256745"/>
            <a:ext cx="542136" cy="200055"/>
          </a:xfrm>
          <a:prstGeom prst="rect">
            <a:avLst/>
          </a:prstGeom>
          <a:noFill/>
        </p:spPr>
        <p:txBody>
          <a:bodyPr wrap="none" rtlCol="0">
            <a:spAutoFit/>
          </a:bodyPr>
          <a:lstStyle/>
          <a:p>
            <a:r>
              <a:rPr lang="en-GB" sz="700" dirty="0" smtClean="0">
                <a:latin typeface="+mn-lt"/>
              </a:rPr>
              <a:t>NOTE 1, 2</a:t>
            </a:r>
            <a:endParaRPr lang="en-GB" sz="700" dirty="0">
              <a:latin typeface="+mn-lt"/>
            </a:endParaRPr>
          </a:p>
        </p:txBody>
      </p:sp>
      <p:sp>
        <p:nvSpPr>
          <p:cNvPr id="82" name="TextBox 81"/>
          <p:cNvSpPr txBox="1"/>
          <p:nvPr/>
        </p:nvSpPr>
        <p:spPr>
          <a:xfrm>
            <a:off x="2663450" y="2415221"/>
            <a:ext cx="543739" cy="215444"/>
          </a:xfrm>
          <a:prstGeom prst="rect">
            <a:avLst/>
          </a:prstGeom>
          <a:noFill/>
        </p:spPr>
        <p:txBody>
          <a:bodyPr wrap="none" rtlCol="0">
            <a:spAutoFit/>
          </a:bodyPr>
          <a:lstStyle/>
          <a:p>
            <a:r>
              <a:rPr lang="en-GB" sz="800" dirty="0" smtClean="0">
                <a:latin typeface="+mn-lt"/>
              </a:rPr>
              <a:t>e.g. WiFi</a:t>
            </a:r>
            <a:endParaRPr lang="en-GB" sz="800" dirty="0">
              <a:latin typeface="+mn-lt"/>
            </a:endParaRPr>
          </a:p>
        </p:txBody>
      </p:sp>
      <p:sp>
        <p:nvSpPr>
          <p:cNvPr id="83" name="TextBox 82"/>
          <p:cNvSpPr txBox="1"/>
          <p:nvPr/>
        </p:nvSpPr>
        <p:spPr>
          <a:xfrm>
            <a:off x="2732943" y="2811007"/>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84" name="Elbow Connector 83"/>
          <p:cNvCxnSpPr/>
          <p:nvPr/>
        </p:nvCxnSpPr>
        <p:spPr>
          <a:xfrm flipV="1">
            <a:off x="1542133" y="2446591"/>
            <a:ext cx="4448919" cy="536680"/>
          </a:xfrm>
          <a:prstGeom prst="bentConnector3">
            <a:avLst>
              <a:gd name="adj1" fmla="val -43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a:off x="2375115" y="3149361"/>
            <a:ext cx="3607466" cy="6615"/>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flipH="1" flipV="1">
            <a:off x="5194042" y="2647706"/>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p:nvPr/>
        </p:nvCxnSpPr>
        <p:spPr>
          <a:xfrm flipH="1" flipV="1">
            <a:off x="5222963" y="2829356"/>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p:nvPr/>
        </p:nvCxnSpPr>
        <p:spPr>
          <a:xfrm flipV="1">
            <a:off x="2708091" y="2620152"/>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2710040" y="2824169"/>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1783723" y="2531262"/>
            <a:ext cx="915754" cy="415498"/>
          </a:xfrm>
          <a:prstGeom prst="rect">
            <a:avLst/>
          </a:prstGeom>
          <a:noFill/>
          <a:ln>
            <a:solidFill>
              <a:schemeClr val="accent1"/>
            </a:solidFill>
          </a:ln>
        </p:spPr>
        <p:txBody>
          <a:bodyPr wrap="square" rtlCol="0">
            <a:spAutoFit/>
          </a:bodyPr>
          <a:lstStyle/>
          <a:p>
            <a:pPr algn="ctr"/>
            <a:r>
              <a:rPr lang="en-GB" sz="700" dirty="0">
                <a:latin typeface="+mn-lt"/>
              </a:rPr>
              <a:t>Traffic </a:t>
            </a:r>
            <a:r>
              <a:rPr lang="en-GB" sz="700" dirty="0" smtClean="0">
                <a:latin typeface="+mn-lt"/>
              </a:rPr>
              <a:t>combining,  splitting </a:t>
            </a:r>
            <a:r>
              <a:rPr lang="en-GB" sz="700" dirty="0">
                <a:latin typeface="+mn-lt"/>
              </a:rPr>
              <a:t>and </a:t>
            </a:r>
            <a:r>
              <a:rPr lang="en-GB" sz="700" dirty="0" smtClean="0">
                <a:latin typeface="+mn-lt"/>
              </a:rPr>
              <a:t>steering</a:t>
            </a:r>
          </a:p>
        </p:txBody>
      </p:sp>
      <p:sp>
        <p:nvSpPr>
          <p:cNvPr id="95" name="TextBox 94"/>
          <p:cNvSpPr txBox="1"/>
          <p:nvPr/>
        </p:nvSpPr>
        <p:spPr>
          <a:xfrm>
            <a:off x="5988436" y="2543662"/>
            <a:ext cx="874518" cy="415498"/>
          </a:xfrm>
          <a:prstGeom prst="rect">
            <a:avLst/>
          </a:prstGeom>
          <a:noFill/>
          <a:ln>
            <a:solidFill>
              <a:schemeClr val="accent1"/>
            </a:solidFill>
          </a:ln>
        </p:spPr>
        <p:txBody>
          <a:bodyPr wrap="square" rtlCol="0">
            <a:spAutoFit/>
          </a:bodyPr>
          <a:lstStyle/>
          <a:p>
            <a:pPr algn="ctr"/>
            <a:r>
              <a:rPr lang="en-GB" sz="700" dirty="0" smtClean="0">
                <a:latin typeface="+mn-lt"/>
              </a:rPr>
              <a:t>Traffic combining,  </a:t>
            </a:r>
            <a:r>
              <a:rPr lang="en-GB" sz="700" dirty="0">
                <a:latin typeface="+mn-lt"/>
              </a:rPr>
              <a:t>splitting and steering</a:t>
            </a:r>
          </a:p>
        </p:txBody>
      </p:sp>
      <p:sp>
        <p:nvSpPr>
          <p:cNvPr id="96" name="TextBox 95"/>
          <p:cNvSpPr txBox="1"/>
          <p:nvPr/>
        </p:nvSpPr>
        <p:spPr>
          <a:xfrm>
            <a:off x="1069702" y="2984116"/>
            <a:ext cx="1299002" cy="415498"/>
          </a:xfrm>
          <a:prstGeom prst="rect">
            <a:avLst/>
          </a:prstGeom>
          <a:no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sp>
        <p:nvSpPr>
          <p:cNvPr id="97" name="TextBox 96"/>
          <p:cNvSpPr txBox="1"/>
          <p:nvPr/>
        </p:nvSpPr>
        <p:spPr>
          <a:xfrm>
            <a:off x="1069702" y="2006437"/>
            <a:ext cx="869285" cy="415498"/>
          </a:xfrm>
          <a:prstGeom prst="rect">
            <a:avLst/>
          </a:prstGeom>
          <a:noFill/>
          <a:ln>
            <a:solidFill>
              <a:schemeClr val="tx1"/>
            </a:solidFill>
            <a:prstDash val="dash"/>
          </a:ln>
        </p:spPr>
        <p:txBody>
          <a:bodyPr wrap="square" rtlCol="0">
            <a:spAutoFit/>
          </a:bodyPr>
          <a:lstStyle/>
          <a:p>
            <a:pPr algn="ctr"/>
            <a:r>
              <a:rPr lang="en-GB" sz="700" dirty="0" smtClean="0">
                <a:latin typeface="+mn-lt"/>
              </a:rPr>
              <a:t>Local WiFi Auth credentials</a:t>
            </a:r>
          </a:p>
          <a:p>
            <a:pPr algn="ctr"/>
            <a:r>
              <a:rPr lang="en-GB" sz="700" dirty="0" smtClean="0">
                <a:latin typeface="+mn-lt"/>
              </a:rPr>
              <a:t>(Optional)</a:t>
            </a:r>
            <a:endParaRPr lang="en-GB" sz="700" dirty="0">
              <a:latin typeface="+mn-lt"/>
            </a:endParaRPr>
          </a:p>
        </p:txBody>
      </p:sp>
      <p:cxnSp>
        <p:nvCxnSpPr>
          <p:cNvPr id="98" name="Elbow Connector 97"/>
          <p:cNvCxnSpPr>
            <a:endCxn id="79" idx="0"/>
          </p:cNvCxnSpPr>
          <p:nvPr/>
        </p:nvCxnSpPr>
        <p:spPr>
          <a:xfrm>
            <a:off x="1948418" y="2089476"/>
            <a:ext cx="1703416" cy="327980"/>
          </a:xfrm>
          <a:prstGeom prst="bentConnector2">
            <a:avLst/>
          </a:prstGeom>
          <a:ln>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25584617"/>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21" y="0"/>
            <a:ext cx="9196422" cy="514502"/>
          </a:xfrm>
        </p:spPr>
        <p:txBody>
          <a:bodyPr/>
          <a:lstStyle/>
          <a:p>
            <a:pPr algn="l"/>
            <a:r>
              <a:rPr lang="en-GB" sz="2000" dirty="0" smtClean="0"/>
              <a:t>Use Case 4b: NG UE connects to independent WLAN and cellular radio fixed access networks (untrusted) simultaneously</a:t>
            </a:r>
            <a:endParaRPr lang="en-GB" sz="2000" dirty="0"/>
          </a:p>
        </p:txBody>
      </p:sp>
      <p:sp>
        <p:nvSpPr>
          <p:cNvPr id="3" name="Rectangle 2"/>
          <p:cNvSpPr/>
          <p:nvPr/>
        </p:nvSpPr>
        <p:spPr>
          <a:xfrm>
            <a:off x="79185" y="577028"/>
            <a:ext cx="8969281"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Description</a:t>
            </a:r>
            <a:endParaRPr lang="en-GB" sz="1200" dirty="0"/>
          </a:p>
        </p:txBody>
      </p:sp>
      <p:sp>
        <p:nvSpPr>
          <p:cNvPr id="4" name="Rectangle 3"/>
          <p:cNvSpPr/>
          <p:nvPr/>
        </p:nvSpPr>
        <p:spPr>
          <a:xfrm>
            <a:off x="79186" y="785481"/>
            <a:ext cx="8969280" cy="3344693"/>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flipV="1">
            <a:off x="79186" y="4250132"/>
            <a:ext cx="8969279" cy="487138"/>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79185" y="785481"/>
            <a:ext cx="8969279" cy="1215717"/>
          </a:xfrm>
          <a:prstGeom prst="rect">
            <a:avLst/>
          </a:prstGeom>
          <a:noFill/>
          <a:ln>
            <a:noFill/>
          </a:ln>
        </p:spPr>
        <p:txBody>
          <a:bodyPr wrap="square" rtlCol="0">
            <a:spAutoFit/>
          </a:bodyPr>
          <a:lstStyle/>
          <a:p>
            <a:pPr marL="177800" indent="-177800">
              <a:buFont typeface="Arial" panose="020B0604020202020204" pitchFamily="34" charset="0"/>
              <a:buChar char="•"/>
            </a:pPr>
            <a:r>
              <a:rPr lang="en-US" sz="900" dirty="0" smtClean="0">
                <a:latin typeface="+mn-lt"/>
              </a:rPr>
              <a:t>This use case covers all the properties and features of use case 3b, with the additional capability that</a:t>
            </a:r>
          </a:p>
          <a:p>
            <a:pPr marL="355600" indent="-177800">
              <a:buFont typeface="Arial" panose="020B0604020202020204" pitchFamily="34" charset="0"/>
              <a:buChar char="•"/>
            </a:pPr>
            <a:r>
              <a:rPr lang="en-US" sz="900" dirty="0" smtClean="0">
                <a:latin typeface="+mn-lt"/>
              </a:rPr>
              <a:t>NG UE is able to obtain Mobile Broadband services simultaneously via cellular radio (e.g. NR radio) and an untrusted wireline (e.g. </a:t>
            </a:r>
            <a:r>
              <a:rPr lang="en-US" sz="900" dirty="0" err="1" smtClean="0">
                <a:latin typeface="+mn-lt"/>
              </a:rPr>
              <a:t>fibre</a:t>
            </a:r>
            <a:r>
              <a:rPr lang="en-US" sz="900" dirty="0" smtClean="0">
                <a:latin typeface="+mn-lt"/>
              </a:rPr>
              <a:t>) network. </a:t>
            </a:r>
          </a:p>
          <a:p>
            <a:pPr marL="355600" indent="-177800">
              <a:buFont typeface="Arial" panose="020B0604020202020204" pitchFamily="34" charset="0"/>
              <a:buChar char="•"/>
            </a:pPr>
            <a:r>
              <a:rPr lang="en-US" sz="900" dirty="0" smtClean="0">
                <a:latin typeface="+mn-lt"/>
              </a:rPr>
              <a:t>To optimize user experience as well as access network utilization, the </a:t>
            </a:r>
            <a:r>
              <a:rPr lang="en-US" sz="900" dirty="0" err="1" smtClean="0">
                <a:latin typeface="+mn-lt"/>
              </a:rPr>
              <a:t>NextGen</a:t>
            </a:r>
            <a:r>
              <a:rPr lang="en-US" sz="900" dirty="0" smtClean="0">
                <a:latin typeface="+mn-lt"/>
              </a:rPr>
              <a:t> Core and NG UE both natively support dynamic traffic combining, splitting &amp; steering </a:t>
            </a:r>
            <a:r>
              <a:rPr lang="en-US" sz="900" dirty="0">
                <a:latin typeface="+mn-lt"/>
              </a:rPr>
              <a:t>in the DL and UL direction respectively </a:t>
            </a:r>
            <a:r>
              <a:rPr lang="en-US" sz="900" dirty="0" smtClean="0">
                <a:latin typeface="+mn-lt"/>
              </a:rPr>
              <a:t>over multiple ANs, on a per-service flow and/or per-traffic type basis according to a set of policies defined by the </a:t>
            </a:r>
            <a:r>
              <a:rPr lang="en-US" sz="900" dirty="0" err="1" smtClean="0">
                <a:latin typeface="+mn-lt"/>
              </a:rPr>
              <a:t>NextGen</a:t>
            </a:r>
            <a:r>
              <a:rPr lang="en-US" sz="900" dirty="0" smtClean="0">
                <a:latin typeface="+mn-lt"/>
              </a:rPr>
              <a:t> Core operator to meet the needs of different traffic types or services</a:t>
            </a:r>
          </a:p>
          <a:p>
            <a:pPr marL="355600" indent="-177800">
              <a:buFont typeface="Arial" panose="020B0604020202020204" pitchFamily="34" charset="0"/>
              <a:buChar char="•"/>
            </a:pPr>
            <a:r>
              <a:rPr lang="en-GB" sz="900" dirty="0" smtClean="0">
                <a:latin typeface="+mn-lt"/>
              </a:rPr>
              <a:t>User experience should be seamless when moving between access networks</a:t>
            </a:r>
          </a:p>
          <a:p>
            <a:pPr marL="177800"/>
            <a:endParaRPr lang="en-US" dirty="0" smtClean="0">
              <a:latin typeface="+mn-lt"/>
            </a:endParaRPr>
          </a:p>
          <a:p>
            <a:pPr marL="177800" indent="-177800">
              <a:buFont typeface="Arial" panose="020B0604020202020204" pitchFamily="34" charset="0"/>
              <a:buChar char="•"/>
            </a:pPr>
            <a:endParaRPr lang="en-GB" sz="900" dirty="0">
              <a:latin typeface="+mn-lt"/>
            </a:endParaRPr>
          </a:p>
        </p:txBody>
      </p:sp>
      <p:sp>
        <p:nvSpPr>
          <p:cNvPr id="15" name="Rectangle 14"/>
          <p:cNvSpPr/>
          <p:nvPr/>
        </p:nvSpPr>
        <p:spPr>
          <a:xfrm>
            <a:off x="79185" y="4183356"/>
            <a:ext cx="8969279" cy="212835"/>
          </a:xfrm>
          <a:prstGeom prst="rect">
            <a:avLst/>
          </a:prstGeom>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dirty="0" smtClean="0"/>
              <a:t>Service scenarios / features</a:t>
            </a:r>
            <a:endParaRPr lang="en-GB" sz="1200" dirty="0"/>
          </a:p>
        </p:txBody>
      </p:sp>
      <p:sp>
        <p:nvSpPr>
          <p:cNvPr id="16" name="TextBox 15"/>
          <p:cNvSpPr txBox="1"/>
          <p:nvPr/>
        </p:nvSpPr>
        <p:spPr>
          <a:xfrm>
            <a:off x="79186" y="4371091"/>
            <a:ext cx="8969279" cy="246221"/>
          </a:xfrm>
          <a:prstGeom prst="rect">
            <a:avLst/>
          </a:prstGeom>
          <a:noFill/>
          <a:ln>
            <a:noFill/>
          </a:ln>
        </p:spPr>
        <p:txBody>
          <a:bodyPr wrap="square" rtlCol="0">
            <a:spAutoFit/>
          </a:bodyPr>
          <a:lstStyle/>
          <a:p>
            <a:pPr marL="171450" indent="-171450">
              <a:buFont typeface="Arial" panose="020B0604020202020204" pitchFamily="34" charset="0"/>
              <a:buChar char="•"/>
              <a:defRPr/>
            </a:pPr>
            <a:r>
              <a:rPr lang="en-GB" dirty="0">
                <a:latin typeface="+mn-lt"/>
              </a:rPr>
              <a:t>Same as in use case 4a, but subject to the level of </a:t>
            </a:r>
            <a:r>
              <a:rPr lang="en-GB" dirty="0" err="1">
                <a:latin typeface="+mn-lt"/>
              </a:rPr>
              <a:t>QoS</a:t>
            </a:r>
            <a:r>
              <a:rPr lang="en-GB" dirty="0">
                <a:latin typeface="+mn-lt"/>
              </a:rPr>
              <a:t> supported by the untrusted AN, which may impact the </a:t>
            </a:r>
            <a:r>
              <a:rPr lang="en-GB" dirty="0" err="1">
                <a:latin typeface="+mn-lt"/>
              </a:rPr>
              <a:t>NextGen</a:t>
            </a:r>
            <a:r>
              <a:rPr lang="en-GB" dirty="0">
                <a:latin typeface="+mn-lt"/>
              </a:rPr>
              <a:t> core operator’s AN selection policies</a:t>
            </a:r>
            <a:r>
              <a:rPr lang="en-GB" dirty="0" smtClean="0">
                <a:latin typeface="+mn-lt"/>
              </a:rPr>
              <a:t>.</a:t>
            </a:r>
            <a:endParaRPr lang="en-GB" dirty="0">
              <a:latin typeface="+mn-lt"/>
            </a:endParaRPr>
          </a:p>
        </p:txBody>
      </p:sp>
      <p:cxnSp>
        <p:nvCxnSpPr>
          <p:cNvPr id="64" name="Straight Arrow Connector 63"/>
          <p:cNvCxnSpPr/>
          <p:nvPr/>
        </p:nvCxnSpPr>
        <p:spPr>
          <a:xfrm>
            <a:off x="7396174" y="2596082"/>
            <a:ext cx="540689" cy="6548"/>
          </a:xfrm>
          <a:prstGeom prst="straightConnector1">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7408875" y="2776265"/>
            <a:ext cx="540689" cy="6548"/>
          </a:xfrm>
          <a:prstGeom prst="straightConnector1">
            <a:avLst/>
          </a:prstGeom>
          <a:ln w="19050">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937749" y="2380423"/>
            <a:ext cx="923651" cy="253916"/>
          </a:xfrm>
          <a:prstGeom prst="rect">
            <a:avLst/>
          </a:prstGeom>
          <a:noFill/>
        </p:spPr>
        <p:txBody>
          <a:bodyPr wrap="none" rtlCol="0">
            <a:spAutoFit/>
          </a:bodyPr>
          <a:lstStyle/>
          <a:p>
            <a:r>
              <a:rPr lang="en-GB" sz="1050" dirty="0" smtClean="0">
                <a:latin typeface="+mn-lt"/>
              </a:rPr>
              <a:t>Control plane</a:t>
            </a:r>
            <a:endParaRPr lang="en-GB" sz="1050" dirty="0">
              <a:latin typeface="+mn-lt"/>
            </a:endParaRPr>
          </a:p>
        </p:txBody>
      </p:sp>
      <p:sp>
        <p:nvSpPr>
          <p:cNvPr id="67" name="TextBox 66"/>
          <p:cNvSpPr txBox="1"/>
          <p:nvPr/>
        </p:nvSpPr>
        <p:spPr>
          <a:xfrm>
            <a:off x="7949566" y="2572074"/>
            <a:ext cx="774571" cy="253916"/>
          </a:xfrm>
          <a:prstGeom prst="rect">
            <a:avLst/>
          </a:prstGeom>
          <a:noFill/>
        </p:spPr>
        <p:txBody>
          <a:bodyPr wrap="none" rtlCol="0">
            <a:spAutoFit/>
          </a:bodyPr>
          <a:lstStyle/>
          <a:p>
            <a:r>
              <a:rPr lang="en-GB" sz="1050" dirty="0" smtClean="0">
                <a:latin typeface="+mn-lt"/>
              </a:rPr>
              <a:t>Data plane</a:t>
            </a:r>
            <a:endParaRPr lang="en-GB" sz="1050" dirty="0">
              <a:latin typeface="+mn-lt"/>
            </a:endParaRPr>
          </a:p>
        </p:txBody>
      </p:sp>
      <p:sp>
        <p:nvSpPr>
          <p:cNvPr id="40" name="TextBox 39"/>
          <p:cNvSpPr txBox="1"/>
          <p:nvPr/>
        </p:nvSpPr>
        <p:spPr>
          <a:xfrm>
            <a:off x="79185" y="3813377"/>
            <a:ext cx="8644952" cy="338554"/>
          </a:xfrm>
          <a:prstGeom prst="rect">
            <a:avLst/>
          </a:prstGeom>
          <a:noFill/>
        </p:spPr>
        <p:txBody>
          <a:bodyPr wrap="square" rtlCol="0">
            <a:spAutoFit/>
          </a:bodyPr>
          <a:lstStyle/>
          <a:p>
            <a:r>
              <a:rPr lang="en-GB" sz="800" dirty="0" smtClean="0">
                <a:latin typeface="+mn-lt"/>
              </a:rPr>
              <a:t>NOTE 1: how the Gateway in this use case is connected, authenticated etc. is outside of the scope of this use case since it is performed by a third party which does not own the NextGen Core.</a:t>
            </a:r>
          </a:p>
          <a:p>
            <a:r>
              <a:rPr lang="en-GB" sz="800" dirty="0" smtClean="0">
                <a:latin typeface="+mn-lt"/>
              </a:rPr>
              <a:t>NOTE </a:t>
            </a:r>
            <a:r>
              <a:rPr lang="en-GB" sz="800" dirty="0">
                <a:latin typeface="+mn-lt"/>
              </a:rPr>
              <a:t>2: from the perspective of the NG UE, the </a:t>
            </a:r>
            <a:r>
              <a:rPr lang="en-GB" sz="800" dirty="0" smtClean="0">
                <a:latin typeface="+mn-lt"/>
              </a:rPr>
              <a:t>Gateway is </a:t>
            </a:r>
            <a:r>
              <a:rPr lang="en-GB" sz="800" dirty="0">
                <a:latin typeface="+mn-lt"/>
              </a:rPr>
              <a:t>the access node rather than a node in the wireline AN</a:t>
            </a:r>
            <a:r>
              <a:rPr lang="en-GB" sz="800" dirty="0" smtClean="0">
                <a:latin typeface="+mn-lt"/>
              </a:rPr>
              <a:t>. </a:t>
            </a:r>
          </a:p>
        </p:txBody>
      </p:sp>
      <p:sp>
        <p:nvSpPr>
          <p:cNvPr id="41" name="Rectangle 40"/>
          <p:cNvSpPr/>
          <p:nvPr/>
        </p:nvSpPr>
        <p:spPr>
          <a:xfrm>
            <a:off x="5845975" y="2004952"/>
            <a:ext cx="1363133" cy="142932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200" dirty="0" smtClean="0">
                <a:solidFill>
                  <a:schemeClr val="tx1"/>
                </a:solidFill>
              </a:rPr>
              <a:t>NextGen Core</a:t>
            </a:r>
            <a:endParaRPr lang="en-GB" sz="1200" dirty="0">
              <a:solidFill>
                <a:schemeClr val="tx1"/>
              </a:solidFill>
            </a:endParaRPr>
          </a:p>
        </p:txBody>
      </p:sp>
      <p:sp>
        <p:nvSpPr>
          <p:cNvPr id="42" name="Rectangle 41"/>
          <p:cNvSpPr/>
          <p:nvPr/>
        </p:nvSpPr>
        <p:spPr>
          <a:xfrm>
            <a:off x="901206" y="1939512"/>
            <a:ext cx="1653210" cy="17939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100" dirty="0" smtClean="0">
                <a:solidFill>
                  <a:schemeClr val="tx1"/>
                </a:solidFill>
              </a:rPr>
              <a:t>NG UE</a:t>
            </a:r>
          </a:p>
        </p:txBody>
      </p:sp>
      <p:cxnSp>
        <p:nvCxnSpPr>
          <p:cNvPr id="43" name="Straight Connector 42"/>
          <p:cNvCxnSpPr/>
          <p:nvPr/>
        </p:nvCxnSpPr>
        <p:spPr>
          <a:xfrm flipV="1">
            <a:off x="2554558" y="2708240"/>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2554558" y="2994215"/>
            <a:ext cx="618066" cy="14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172624" y="1939512"/>
            <a:ext cx="1583267" cy="87447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050" dirty="0" smtClean="0">
                <a:solidFill>
                  <a:schemeClr val="tx1"/>
                </a:solidFill>
              </a:rPr>
              <a:t>Wireline AN </a:t>
            </a:r>
          </a:p>
          <a:p>
            <a:pPr algn="ctr"/>
            <a:r>
              <a:rPr lang="en-GB" sz="1050" dirty="0" smtClean="0">
                <a:solidFill>
                  <a:schemeClr val="tx1"/>
                </a:solidFill>
              </a:rPr>
              <a:t>(e.g. third party fibre)</a:t>
            </a:r>
            <a:endParaRPr lang="en-GB" sz="1050" dirty="0">
              <a:solidFill>
                <a:schemeClr val="tx1"/>
              </a:solidFill>
            </a:endParaRPr>
          </a:p>
        </p:txBody>
      </p:sp>
      <p:sp>
        <p:nvSpPr>
          <p:cNvPr id="46" name="Rectangle 45"/>
          <p:cNvSpPr/>
          <p:nvPr/>
        </p:nvSpPr>
        <p:spPr>
          <a:xfrm>
            <a:off x="3172481" y="2918146"/>
            <a:ext cx="1583267" cy="44070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50" dirty="0">
                <a:solidFill>
                  <a:schemeClr val="tx1"/>
                </a:solidFill>
              </a:rPr>
              <a:t>Cellular Radio </a:t>
            </a:r>
            <a:r>
              <a:rPr lang="en-GB" sz="1050" dirty="0" smtClean="0">
                <a:solidFill>
                  <a:schemeClr val="tx1"/>
                </a:solidFill>
              </a:rPr>
              <a:t>AN </a:t>
            </a:r>
          </a:p>
          <a:p>
            <a:pPr algn="ctr"/>
            <a:r>
              <a:rPr lang="en-GB" sz="1050" dirty="0" smtClean="0">
                <a:solidFill>
                  <a:schemeClr val="tx1"/>
                </a:solidFill>
              </a:rPr>
              <a:t>(e.g. NR)</a:t>
            </a:r>
            <a:endParaRPr lang="en-GB" sz="1050" dirty="0">
              <a:solidFill>
                <a:schemeClr val="tx1"/>
              </a:solidFill>
            </a:endParaRPr>
          </a:p>
        </p:txBody>
      </p:sp>
      <p:cxnSp>
        <p:nvCxnSpPr>
          <p:cNvPr id="47" name="Straight Connector 46"/>
          <p:cNvCxnSpPr/>
          <p:nvPr/>
        </p:nvCxnSpPr>
        <p:spPr>
          <a:xfrm>
            <a:off x="4755748" y="2708240"/>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747277" y="3021507"/>
            <a:ext cx="10900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2629028" y="2730672"/>
            <a:ext cx="444352" cy="261610"/>
          </a:xfrm>
          <a:prstGeom prst="rect">
            <a:avLst/>
          </a:prstGeom>
          <a:noFill/>
        </p:spPr>
        <p:txBody>
          <a:bodyPr wrap="none" rtlCol="0">
            <a:spAutoFit/>
          </a:bodyPr>
          <a:lstStyle/>
          <a:p>
            <a:r>
              <a:rPr lang="en-GB" sz="1100" dirty="0" smtClean="0"/>
              <a:t>AND</a:t>
            </a:r>
            <a:endParaRPr lang="en-GB" sz="1100" dirty="0"/>
          </a:p>
        </p:txBody>
      </p:sp>
      <p:sp>
        <p:nvSpPr>
          <p:cNvPr id="50" name="TextBox 49"/>
          <p:cNvSpPr txBox="1"/>
          <p:nvPr/>
        </p:nvSpPr>
        <p:spPr>
          <a:xfrm>
            <a:off x="5292319" y="2739356"/>
            <a:ext cx="444352" cy="261610"/>
          </a:xfrm>
          <a:prstGeom prst="rect">
            <a:avLst/>
          </a:prstGeom>
          <a:noFill/>
        </p:spPr>
        <p:txBody>
          <a:bodyPr wrap="none" rtlCol="0">
            <a:spAutoFit/>
          </a:bodyPr>
          <a:lstStyle/>
          <a:p>
            <a:r>
              <a:rPr lang="en-GB" sz="1100" dirty="0" smtClean="0"/>
              <a:t>AND</a:t>
            </a:r>
            <a:endParaRPr lang="en-GB" sz="1100" dirty="0"/>
          </a:p>
        </p:txBody>
      </p:sp>
      <p:sp>
        <p:nvSpPr>
          <p:cNvPr id="51" name="Rectangle 50"/>
          <p:cNvSpPr/>
          <p:nvPr/>
        </p:nvSpPr>
        <p:spPr>
          <a:xfrm>
            <a:off x="3181704" y="2544511"/>
            <a:ext cx="649819" cy="2284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a:solidFill>
                  <a:schemeClr val="tx1"/>
                </a:solidFill>
              </a:rPr>
              <a:t>Gateway</a:t>
            </a:r>
          </a:p>
        </p:txBody>
      </p:sp>
      <p:sp>
        <p:nvSpPr>
          <p:cNvPr id="53" name="TextBox 52"/>
          <p:cNvSpPr txBox="1"/>
          <p:nvPr/>
        </p:nvSpPr>
        <p:spPr>
          <a:xfrm>
            <a:off x="3564619" y="2396806"/>
            <a:ext cx="542136" cy="200055"/>
          </a:xfrm>
          <a:prstGeom prst="rect">
            <a:avLst/>
          </a:prstGeom>
          <a:noFill/>
        </p:spPr>
        <p:txBody>
          <a:bodyPr wrap="none" rtlCol="0">
            <a:spAutoFit/>
          </a:bodyPr>
          <a:lstStyle/>
          <a:p>
            <a:r>
              <a:rPr lang="en-GB" sz="700" dirty="0" smtClean="0">
                <a:latin typeface="+mn-lt"/>
              </a:rPr>
              <a:t>NOTE 1, 2</a:t>
            </a:r>
            <a:endParaRPr lang="en-GB" sz="700" dirty="0">
              <a:latin typeface="+mn-lt"/>
            </a:endParaRPr>
          </a:p>
        </p:txBody>
      </p:sp>
      <p:sp>
        <p:nvSpPr>
          <p:cNvPr id="54" name="TextBox 53"/>
          <p:cNvSpPr txBox="1"/>
          <p:nvPr/>
        </p:nvSpPr>
        <p:spPr>
          <a:xfrm>
            <a:off x="2540449" y="2552817"/>
            <a:ext cx="816512" cy="215444"/>
          </a:xfrm>
          <a:prstGeom prst="rect">
            <a:avLst/>
          </a:prstGeom>
          <a:noFill/>
        </p:spPr>
        <p:txBody>
          <a:bodyPr wrap="square" rtlCol="0">
            <a:spAutoFit/>
          </a:bodyPr>
          <a:lstStyle/>
          <a:p>
            <a:r>
              <a:rPr lang="en-GB" sz="800" dirty="0" smtClean="0">
                <a:latin typeface="+mn-lt"/>
              </a:rPr>
              <a:t>e.g. WiFi</a:t>
            </a:r>
            <a:endParaRPr lang="en-GB" sz="800" dirty="0">
              <a:solidFill>
                <a:srgbClr val="FF0000"/>
              </a:solidFill>
              <a:latin typeface="+mn-lt"/>
            </a:endParaRPr>
          </a:p>
        </p:txBody>
      </p:sp>
      <p:sp>
        <p:nvSpPr>
          <p:cNvPr id="55" name="TextBox 54"/>
          <p:cNvSpPr txBox="1"/>
          <p:nvPr/>
        </p:nvSpPr>
        <p:spPr>
          <a:xfrm>
            <a:off x="2510745" y="2945774"/>
            <a:ext cx="479618" cy="215444"/>
          </a:xfrm>
          <a:prstGeom prst="rect">
            <a:avLst/>
          </a:prstGeom>
          <a:noFill/>
        </p:spPr>
        <p:txBody>
          <a:bodyPr wrap="none" rtlCol="0">
            <a:spAutoFit/>
          </a:bodyPr>
          <a:lstStyle/>
          <a:p>
            <a:r>
              <a:rPr lang="en-GB" sz="800" dirty="0" smtClean="0">
                <a:latin typeface="+mn-lt"/>
              </a:rPr>
              <a:t>e.g. NR</a:t>
            </a:r>
            <a:endParaRPr lang="en-GB" sz="800" dirty="0">
              <a:latin typeface="+mn-lt"/>
            </a:endParaRPr>
          </a:p>
        </p:txBody>
      </p:sp>
      <p:cxnSp>
        <p:nvCxnSpPr>
          <p:cNvPr id="56" name="Elbow Connector 55"/>
          <p:cNvCxnSpPr/>
          <p:nvPr/>
        </p:nvCxnSpPr>
        <p:spPr>
          <a:xfrm flipV="1">
            <a:off x="1359730" y="2580147"/>
            <a:ext cx="4486102" cy="634934"/>
          </a:xfrm>
          <a:prstGeom prst="bentConnector3">
            <a:avLst>
              <a:gd name="adj1" fmla="val -202"/>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flipV="1">
            <a:off x="5048822" y="2774761"/>
            <a:ext cx="757756" cy="27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flipV="1">
            <a:off x="5077743" y="2956411"/>
            <a:ext cx="738998" cy="4000"/>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V="1">
            <a:off x="2562871" y="2747207"/>
            <a:ext cx="575618" cy="3058"/>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2564820" y="2951224"/>
            <a:ext cx="544559" cy="3985"/>
          </a:xfrm>
          <a:prstGeom prst="straightConnector1">
            <a:avLst/>
          </a:prstGeom>
          <a:ln w="28575">
            <a:solidFill>
              <a:schemeClr val="accent6">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1681549" y="2654678"/>
            <a:ext cx="872397" cy="415498"/>
          </a:xfrm>
          <a:prstGeom prst="rect">
            <a:avLst/>
          </a:prstGeom>
          <a:noFill/>
          <a:ln>
            <a:solidFill>
              <a:schemeClr val="accent1"/>
            </a:solidFill>
          </a:ln>
        </p:spPr>
        <p:txBody>
          <a:bodyPr wrap="square" rtlCol="0">
            <a:spAutoFit/>
          </a:bodyPr>
          <a:lstStyle/>
          <a:p>
            <a:pPr algn="ctr"/>
            <a:r>
              <a:rPr lang="en-GB" sz="700" dirty="0" smtClean="0">
                <a:latin typeface="+mn-lt"/>
              </a:rPr>
              <a:t>Traffic,</a:t>
            </a:r>
            <a:r>
              <a:rPr lang="en-GB" sz="700" dirty="0" smtClean="0">
                <a:solidFill>
                  <a:srgbClr val="FF0000"/>
                </a:solidFill>
                <a:latin typeface="+mn-lt"/>
              </a:rPr>
              <a:t> </a:t>
            </a:r>
            <a:r>
              <a:rPr lang="en-GB" sz="700" dirty="0" smtClean="0">
                <a:latin typeface="+mn-lt"/>
              </a:rPr>
              <a:t>combining,</a:t>
            </a:r>
            <a:r>
              <a:rPr lang="en-GB" sz="700" dirty="0" smtClean="0">
                <a:solidFill>
                  <a:srgbClr val="FF0000"/>
                </a:solidFill>
                <a:latin typeface="+mn-lt"/>
              </a:rPr>
              <a:t> </a:t>
            </a:r>
            <a:r>
              <a:rPr lang="en-GB" sz="700" dirty="0" smtClean="0">
                <a:latin typeface="+mn-lt"/>
              </a:rPr>
              <a:t>splitting </a:t>
            </a:r>
            <a:r>
              <a:rPr lang="en-GB" sz="700" dirty="0">
                <a:latin typeface="+mn-lt"/>
              </a:rPr>
              <a:t>and steering</a:t>
            </a:r>
          </a:p>
        </p:txBody>
      </p:sp>
      <p:sp>
        <p:nvSpPr>
          <p:cNvPr id="62" name="TextBox 61"/>
          <p:cNvSpPr txBox="1"/>
          <p:nvPr/>
        </p:nvSpPr>
        <p:spPr>
          <a:xfrm>
            <a:off x="5850836" y="2670717"/>
            <a:ext cx="929628" cy="415498"/>
          </a:xfrm>
          <a:prstGeom prst="rect">
            <a:avLst/>
          </a:prstGeom>
          <a:noFill/>
          <a:ln>
            <a:solidFill>
              <a:schemeClr val="accent1"/>
            </a:solidFill>
          </a:ln>
        </p:spPr>
        <p:txBody>
          <a:bodyPr wrap="square" rtlCol="0">
            <a:spAutoFit/>
          </a:bodyPr>
          <a:lstStyle/>
          <a:p>
            <a:pPr algn="ctr"/>
            <a:r>
              <a:rPr lang="en-GB" sz="700" dirty="0" smtClean="0">
                <a:latin typeface="+mn-lt"/>
              </a:rPr>
              <a:t>Traffic combining,  </a:t>
            </a:r>
            <a:r>
              <a:rPr lang="en-GB" sz="700" dirty="0">
                <a:latin typeface="+mn-lt"/>
              </a:rPr>
              <a:t>splitting and steering</a:t>
            </a:r>
          </a:p>
        </p:txBody>
      </p:sp>
      <p:sp>
        <p:nvSpPr>
          <p:cNvPr id="63" name="Rectangle 62"/>
          <p:cNvSpPr/>
          <p:nvPr/>
        </p:nvSpPr>
        <p:spPr>
          <a:xfrm>
            <a:off x="4099614" y="2544511"/>
            <a:ext cx="649819" cy="228432"/>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900" dirty="0" smtClean="0">
                <a:solidFill>
                  <a:schemeClr val="tx1"/>
                </a:solidFill>
              </a:rPr>
              <a:t>Core</a:t>
            </a:r>
            <a:endParaRPr lang="en-GB" sz="900" dirty="0">
              <a:solidFill>
                <a:schemeClr val="tx1"/>
              </a:solidFill>
            </a:endParaRPr>
          </a:p>
        </p:txBody>
      </p:sp>
      <p:cxnSp>
        <p:nvCxnSpPr>
          <p:cNvPr id="91" name="Elbow Connector 90"/>
          <p:cNvCxnSpPr/>
          <p:nvPr/>
        </p:nvCxnSpPr>
        <p:spPr>
          <a:xfrm>
            <a:off x="2525590" y="2324182"/>
            <a:ext cx="1000018" cy="22032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2" name="TextBox 91"/>
          <p:cNvSpPr txBox="1"/>
          <p:nvPr/>
        </p:nvSpPr>
        <p:spPr>
          <a:xfrm>
            <a:off x="1720893" y="2160858"/>
            <a:ext cx="793708" cy="307777"/>
          </a:xfrm>
          <a:prstGeom prst="rect">
            <a:avLst/>
          </a:prstGeom>
          <a:noFill/>
          <a:ln>
            <a:solidFill>
              <a:schemeClr val="tx1"/>
            </a:solidFill>
          </a:ln>
        </p:spPr>
        <p:txBody>
          <a:bodyPr wrap="square" rtlCol="0">
            <a:spAutoFit/>
          </a:bodyPr>
          <a:lstStyle/>
          <a:p>
            <a:pPr algn="ctr"/>
            <a:r>
              <a:rPr lang="en-GB" sz="700" dirty="0" smtClean="0">
                <a:latin typeface="+mn-lt"/>
              </a:rPr>
              <a:t>Local WiFi Auth credentials</a:t>
            </a:r>
            <a:endParaRPr lang="en-GB" sz="700" dirty="0">
              <a:latin typeface="+mn-lt"/>
            </a:endParaRPr>
          </a:p>
        </p:txBody>
      </p:sp>
      <p:sp>
        <p:nvSpPr>
          <p:cNvPr id="93" name="TextBox 92"/>
          <p:cNvSpPr txBox="1"/>
          <p:nvPr/>
        </p:nvSpPr>
        <p:spPr>
          <a:xfrm>
            <a:off x="1014042" y="3227249"/>
            <a:ext cx="1299002" cy="415498"/>
          </a:xfrm>
          <a:prstGeom prst="rect">
            <a:avLst/>
          </a:prstGeom>
          <a:noFill/>
          <a:ln>
            <a:solidFill>
              <a:schemeClr val="accent1"/>
            </a:solidFill>
          </a:ln>
        </p:spPr>
        <p:txBody>
          <a:bodyPr wrap="square" rtlCol="0">
            <a:spAutoFit/>
          </a:bodyPr>
          <a:lstStyle/>
          <a:p>
            <a:pPr algn="ctr"/>
            <a:r>
              <a:rPr lang="en-GB" sz="700" dirty="0">
                <a:latin typeface="+mn-lt"/>
              </a:rPr>
              <a:t>N</a:t>
            </a:r>
            <a:r>
              <a:rPr lang="en-GB" sz="700" dirty="0" smtClean="0">
                <a:latin typeface="+mn-lt"/>
              </a:rPr>
              <a:t>G UE subscriber identity and </a:t>
            </a:r>
            <a:r>
              <a:rPr lang="en-GB" sz="700" dirty="0">
                <a:latin typeface="+mn-lt"/>
              </a:rPr>
              <a:t>credentials, </a:t>
            </a:r>
            <a:r>
              <a:rPr lang="en-GB" sz="700" dirty="0" smtClean="0">
                <a:latin typeface="+mn-lt"/>
              </a:rPr>
              <a:t>and </a:t>
            </a:r>
            <a:r>
              <a:rPr lang="en-GB" sz="700" dirty="0">
                <a:latin typeface="+mn-lt"/>
              </a:rPr>
              <a:t>mobility &amp; session management  </a:t>
            </a:r>
            <a:r>
              <a:rPr lang="en-GB" sz="700" dirty="0" smtClean="0">
                <a:latin typeface="+mn-lt"/>
              </a:rPr>
              <a:t>stack</a:t>
            </a:r>
            <a:endParaRPr lang="en-GB" sz="700" dirty="0">
              <a:latin typeface="+mn-lt"/>
            </a:endParaRPr>
          </a:p>
        </p:txBody>
      </p:sp>
      <p:cxnSp>
        <p:nvCxnSpPr>
          <p:cNvPr id="94" name="Elbow Connector 93"/>
          <p:cNvCxnSpPr/>
          <p:nvPr/>
        </p:nvCxnSpPr>
        <p:spPr>
          <a:xfrm flipV="1">
            <a:off x="1957145" y="3119706"/>
            <a:ext cx="3880216" cy="111173"/>
          </a:xfrm>
          <a:prstGeom prst="bentConnector3">
            <a:avLst>
              <a:gd name="adj1" fmla="val 250"/>
            </a:avLst>
          </a:prstGeom>
          <a:ln w="190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10057469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28626</TotalTime>
  <Words>4850</Words>
  <Application>Microsoft Office PowerPoint</Application>
  <PresentationFormat>On-screen Show (16:9)</PresentationFormat>
  <Paragraphs>457</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    Operator Use Cases and Architectural requirements for convergence   SA2/BBF workshop (18th Feb 2017)   </vt:lpstr>
      <vt:lpstr>Definition of Terms used in this presentation “Trusted”, “Untrusted” &amp; “Managed”</vt:lpstr>
      <vt:lpstr>Overview of Use Cases</vt:lpstr>
      <vt:lpstr>Use Case 1: NG UE connects to wireline or cellular radio access (trusted and managed)</vt:lpstr>
      <vt:lpstr>Use Case 2: NG UE connects to wireline and cellular radio access simultaneously (trusted and managed)</vt:lpstr>
      <vt:lpstr>Use Case 3a: NG UE connects to independent WLAN or cellular radio access networks (trusted and managed)</vt:lpstr>
      <vt:lpstr>Use Case 3b: NG UE connects to independent WLAN or cellular radio access networks (untrusted)</vt:lpstr>
      <vt:lpstr>Use Case 4a: NG UE connects to independent WLAN and cellular radio  access networks (trusted and managed) simultaneously</vt:lpstr>
      <vt:lpstr>Use Case 4b: NG UE connects to independent WLAN and cellular radio fixed access networks (untrusted) simultaneously</vt:lpstr>
      <vt:lpstr>Use Case 5a: NG UE connects to WLAN or cellular radio access that uses the wireline access network as backhaul (trusted and managed)</vt:lpstr>
      <vt:lpstr>Use Case 5b: NG UE connects to WLAN or cellular radio that uses the wireline access network as backhaul (untrusted)</vt:lpstr>
      <vt:lpstr>Use Case 6a: NG UE connects to WLAN and cellular radio access that uses the wireline access network as backhaul (trusted and managed) simultaneously</vt:lpstr>
      <vt:lpstr>Use Case 6b: NG UE connects to WLAN and cellular radio access that uses the wireline access network as backhaul (untrusted) simultaneously</vt:lpstr>
      <vt:lpstr>Summary of Use Cases, “Trusted and managed” and “Untrusted” deployment models</vt:lpstr>
      <vt:lpstr>Summary of Use Cases and architectural requirements</vt:lpstr>
    </vt:vector>
  </TitlesOfParts>
  <Company>3GPP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 Changes</cp:lastModifiedBy>
  <cp:revision>826</cp:revision>
  <dcterms:created xsi:type="dcterms:W3CDTF">2008-08-30T09:32:10Z</dcterms:created>
  <dcterms:modified xsi:type="dcterms:W3CDTF">2017-02-10T16:55:41Z</dcterms:modified>
</cp:coreProperties>
</file>